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1"/>
  </p:handoutMasterIdLst>
  <p:sldIdLst>
    <p:sldId id="256" r:id="rId2"/>
    <p:sldId id="268" r:id="rId3"/>
    <p:sldId id="277" r:id="rId4"/>
    <p:sldId id="278" r:id="rId5"/>
    <p:sldId id="279" r:id="rId6"/>
    <p:sldId id="280" r:id="rId7"/>
    <p:sldId id="281" r:id="rId8"/>
    <p:sldId id="282" r:id="rId9"/>
    <p:sldId id="265" r:id="rId1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7" d="100"/>
          <a:sy n="97" d="100"/>
        </p:scale>
        <p:origin x="51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0FEEEEC9-3F7B-4F32-9873-1C161A154CF8}" type="datetimeFigureOut">
              <a:rPr lang="en-US" smtClean="0"/>
              <a:t>2/26/2018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8EBE1136-FE63-4692-86AA-2F32C685C0AD}" type="slidenum">
              <a:rPr lang="en-US" smtClean="0"/>
              <a:t>‹#›</a:t>
            </a:fld>
            <a:endParaRPr lang="en-US"/>
          </a:p>
        </p:txBody>
      </p:sp>
    </p:spTree>
    <p:extLst>
      <p:ext uri="{BB962C8B-B14F-4D97-AF65-F5344CB8AC3E}">
        <p14:creationId xmlns:p14="http://schemas.microsoft.com/office/powerpoint/2010/main" val="4241942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8116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3360576" y="1321772"/>
            <a:ext cx="10515600" cy="43513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03EC2E2-20D0-4AE4-A832-0F8E54F546F6}"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966353-842A-464E-9A1A-E09A817A3B16}" type="slidenum">
              <a:rPr lang="en-US" smtClean="0"/>
              <a:t>‹#›</a:t>
            </a:fld>
            <a:endParaRPr lang="en-US"/>
          </a:p>
        </p:txBody>
      </p:sp>
    </p:spTree>
    <p:extLst>
      <p:ext uri="{BB962C8B-B14F-4D97-AF65-F5344CB8AC3E}">
        <p14:creationId xmlns:p14="http://schemas.microsoft.com/office/powerpoint/2010/main" val="1361883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2635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90687"/>
            <a:ext cx="8956431" cy="4476847"/>
          </a:xfrm>
        </p:spPr>
        <p:txBody>
          <a:bodyPr/>
          <a:lstStyle>
            <a:lvl1pPr algn="l">
              <a:defRPr/>
            </a:lvl1pPr>
            <a:lvl2pPr algn="l">
              <a:defRPr/>
            </a:lvl2pPr>
            <a:lvl3pPr algn="l">
              <a:defRPr/>
            </a:lvl3pPr>
            <a:lvl4pPr algn="l">
              <a:defRPr/>
            </a:lvl4pPr>
            <a:lvl5pPr algn="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p:txBody>
          <a:bodyPr/>
          <a:lstStyle>
            <a:lvl1pPr algn="ctr">
              <a:defRPr/>
            </a:lvl1pPr>
          </a:lstStyle>
          <a:p>
            <a:r>
              <a:rPr lang="en-US" dirty="0"/>
              <a:t>Click to edit Master title style</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19977" y="5189553"/>
            <a:ext cx="1821990" cy="1054338"/>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6626" y="6013722"/>
            <a:ext cx="11358748" cy="896166"/>
          </a:xfrm>
          <a:prstGeom prst="rect">
            <a:avLst/>
          </a:prstGeom>
        </p:spPr>
      </p:pic>
    </p:spTree>
    <p:extLst>
      <p:ext uri="{BB962C8B-B14F-4D97-AF65-F5344CB8AC3E}">
        <p14:creationId xmlns:p14="http://schemas.microsoft.com/office/powerpoint/2010/main" val="2483824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4" name="Date Placeholder 3"/>
          <p:cNvSpPr>
            <a:spLocks noGrp="1"/>
          </p:cNvSpPr>
          <p:nvPr>
            <p:ph type="dt" sz="half" idx="10"/>
          </p:nvPr>
        </p:nvSpPr>
        <p:spPr/>
        <p:txBody>
          <a:bodyPr/>
          <a:lstStyle/>
          <a:p>
            <a:fld id="{E03EC2E2-20D0-4AE4-A832-0F8E54F546F6}"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966353-842A-464E-9A1A-E09A817A3B16}" type="slidenum">
              <a:rPr lang="en-US" smtClean="0"/>
              <a:t>‹#›</a:t>
            </a:fld>
            <a:endParaRPr lang="en-US"/>
          </a:p>
        </p:txBody>
      </p:sp>
    </p:spTree>
    <p:extLst>
      <p:ext uri="{BB962C8B-B14F-4D97-AF65-F5344CB8AC3E}">
        <p14:creationId xmlns:p14="http://schemas.microsoft.com/office/powerpoint/2010/main" val="3206903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03EC2E2-20D0-4AE4-A832-0F8E54F546F6}" type="datetimeFigureOut">
              <a:rPr lang="en-US" smtClean="0"/>
              <a:t>2/26/2018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966353-842A-464E-9A1A-E09A817A3B16}" type="slidenum">
              <a:rPr lang="en-US" smtClean="0"/>
              <a:t>‹#›</a:t>
            </a:fld>
            <a:endParaRPr lang="en-US"/>
          </a:p>
        </p:txBody>
      </p:sp>
    </p:spTree>
    <p:extLst>
      <p:ext uri="{BB962C8B-B14F-4D97-AF65-F5344CB8AC3E}">
        <p14:creationId xmlns:p14="http://schemas.microsoft.com/office/powerpoint/2010/main" val="372594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581400" y="1690688"/>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49242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03EC2E2-20D0-4AE4-A832-0F8E54F546F6}" type="datetimeFigureOut">
              <a:rPr lang="en-US" smtClean="0"/>
              <a:t>2/26/2018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966353-842A-464E-9A1A-E09A817A3B16}" type="slidenum">
              <a:rPr lang="en-US" smtClean="0"/>
              <a:t>‹#›</a:t>
            </a:fld>
            <a:endParaRPr lang="en-US"/>
          </a:p>
        </p:txBody>
      </p:sp>
    </p:spTree>
    <p:extLst>
      <p:ext uri="{BB962C8B-B14F-4D97-AF65-F5344CB8AC3E}">
        <p14:creationId xmlns:p14="http://schemas.microsoft.com/office/powerpoint/2010/main" val="2965618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7052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03EC2E2-20D0-4AE4-A832-0F8E54F546F6}" type="datetimeFigureOut">
              <a:rPr lang="en-US" smtClean="0"/>
              <a:t>2/26/2018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966353-842A-464E-9A1A-E09A817A3B16}" type="slidenum">
              <a:rPr lang="en-US" smtClean="0"/>
              <a:t>‹#›</a:t>
            </a:fld>
            <a:endParaRPr lang="en-US"/>
          </a:p>
        </p:txBody>
      </p:sp>
    </p:spTree>
    <p:extLst>
      <p:ext uri="{BB962C8B-B14F-4D97-AF65-F5344CB8AC3E}">
        <p14:creationId xmlns:p14="http://schemas.microsoft.com/office/powerpoint/2010/main" val="2655566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77449" y="-225554"/>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03EC2E2-20D0-4AE4-A832-0F8E54F546F6}" type="datetimeFigureOut">
              <a:rPr lang="en-US" smtClean="0"/>
              <a:t>2/26/2018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966353-842A-464E-9A1A-E09A817A3B16}" type="slidenum">
              <a:rPr lang="en-US" smtClean="0"/>
              <a:t>‹#›</a:t>
            </a:fld>
            <a:endParaRPr lang="en-US"/>
          </a:p>
        </p:txBody>
      </p:sp>
    </p:spTree>
    <p:extLst>
      <p:ext uri="{BB962C8B-B14F-4D97-AF65-F5344CB8AC3E}">
        <p14:creationId xmlns:p14="http://schemas.microsoft.com/office/powerpoint/2010/main" val="2002772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Garamond" panose="02020404030301010803" pitchFamily="18" charset="0"/>
              </a:defRPr>
            </a:lvl1pPr>
          </a:lstStyle>
          <a:p>
            <a:fld id="{E03EC2E2-20D0-4AE4-A832-0F8E54F546F6}" type="datetimeFigureOut">
              <a:rPr lang="en-US" smtClean="0"/>
              <a:pPr/>
              <a:t>2/26/2018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Garamond" panose="02020404030301010803" pitchFamily="18"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Garamond" panose="02020404030301010803" pitchFamily="18" charset="0"/>
              </a:defRPr>
            </a:lvl1pPr>
          </a:lstStyle>
          <a:p>
            <a:fld id="{AA966353-842A-464E-9A1A-E09A817A3B16}" type="slidenum">
              <a:rPr lang="en-US" smtClean="0"/>
              <a:pPr/>
              <a:t>‹#›</a:t>
            </a:fld>
            <a:endParaRPr lang="en-US"/>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942955" y="4683967"/>
            <a:ext cx="2639711" cy="1548882"/>
          </a:xfrm>
          <a:prstGeom prst="rect">
            <a:avLst/>
          </a:prstGeom>
        </p:spPr>
      </p:pic>
      <p:pic>
        <p:nvPicPr>
          <p:cNvPr id="8" name="Picture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16626" y="6013722"/>
            <a:ext cx="11358748" cy="896166"/>
          </a:xfrm>
          <a:prstGeom prst="rect">
            <a:avLst/>
          </a:prstGeom>
        </p:spPr>
      </p:pic>
    </p:spTree>
    <p:extLst>
      <p:ext uri="{BB962C8B-B14F-4D97-AF65-F5344CB8AC3E}">
        <p14:creationId xmlns:p14="http://schemas.microsoft.com/office/powerpoint/2010/main" val="35243581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1" kern="1200">
          <a:solidFill>
            <a:schemeClr val="tx1"/>
          </a:solidFill>
          <a:latin typeface="Garamond" panose="020204040303010108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aramond" panose="020204040303010108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aramond" panose="020204040303010108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aramond" panose="020204040303010108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mailto:erik@granitestatesolar.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536028" y="1736521"/>
            <a:ext cx="11067393" cy="2951092"/>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Garamond" panose="02020404030301010803" pitchFamily="18" charset="0"/>
                <a:ea typeface="+mj-ea"/>
                <a:cs typeface="+mj-cs"/>
              </a:defRPr>
            </a:lvl1pPr>
          </a:lstStyle>
          <a:p>
            <a:pPr algn="ctr"/>
            <a:r>
              <a:rPr lang="en-US" sz="5400" b="0" dirty="0">
                <a:latin typeface="+mn-lt"/>
              </a:rPr>
              <a:t>Webster Solar Array Monitoring</a:t>
            </a:r>
          </a:p>
          <a:p>
            <a:pPr algn="ctr"/>
            <a:endParaRPr lang="en-US" b="0" dirty="0">
              <a:latin typeface="+mn-lt"/>
            </a:endParaRPr>
          </a:p>
          <a:p>
            <a:pPr algn="ctr"/>
            <a:r>
              <a:rPr lang="en-US" sz="2800" b="0" dirty="0">
                <a:latin typeface="+mn-lt"/>
              </a:rPr>
              <a:t>Prepared for the Town of Webster, NH</a:t>
            </a:r>
          </a:p>
          <a:p>
            <a:pPr algn="ctr"/>
            <a:r>
              <a:rPr lang="en-US" sz="2800" b="0" dirty="0">
                <a:latin typeface="+mn-lt"/>
              </a:rPr>
              <a:t>2/26/2018</a:t>
            </a:r>
          </a:p>
        </p:txBody>
      </p:sp>
    </p:spTree>
    <p:extLst>
      <p:ext uri="{BB962C8B-B14F-4D97-AF65-F5344CB8AC3E}">
        <p14:creationId xmlns:p14="http://schemas.microsoft.com/office/powerpoint/2010/main" val="941969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8677" y="0"/>
            <a:ext cx="11792606" cy="1096297"/>
          </a:xfrm>
        </p:spPr>
        <p:txBody>
          <a:bodyPr>
            <a:noAutofit/>
          </a:bodyPr>
          <a:lstStyle/>
          <a:p>
            <a:r>
              <a:rPr lang="en-US" sz="3600" b="0" dirty="0">
                <a:latin typeface="+mn-lt"/>
              </a:rPr>
              <a:t>The Webster solar array is divided into two 200-amp services</a:t>
            </a:r>
          </a:p>
        </p:txBody>
      </p:sp>
      <p:sp>
        <p:nvSpPr>
          <p:cNvPr id="4" name="Content Placeholder 2"/>
          <p:cNvSpPr txBox="1">
            <a:spLocks/>
          </p:cNvSpPr>
          <p:nvPr/>
        </p:nvSpPr>
        <p:spPr>
          <a:xfrm>
            <a:off x="262760" y="1096297"/>
            <a:ext cx="11708524" cy="20893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aramond" panose="020204040303010108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aramond" panose="020204040303010108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aramond" panose="020204040303010108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latin typeface="+mn-lt"/>
              </a:rPr>
              <a:t>The two rows on the left as seen from the road are labeled as “North Rows” in the </a:t>
            </a:r>
            <a:r>
              <a:rPr lang="en-US" sz="2000" dirty="0" err="1">
                <a:latin typeface="+mn-lt"/>
              </a:rPr>
              <a:t>SolarLog</a:t>
            </a:r>
            <a:r>
              <a:rPr lang="en-US" sz="2000" dirty="0">
                <a:latin typeface="+mn-lt"/>
              </a:rPr>
              <a:t> monitoring system</a:t>
            </a:r>
          </a:p>
          <a:p>
            <a:r>
              <a:rPr lang="en-US" sz="2000" dirty="0">
                <a:latin typeface="+mn-lt"/>
              </a:rPr>
              <a:t>The two rows on the right as seen from the road are labeled as “South Rows” in the </a:t>
            </a:r>
            <a:r>
              <a:rPr lang="en-US" sz="2000" dirty="0" err="1">
                <a:latin typeface="+mn-lt"/>
              </a:rPr>
              <a:t>SolarLog</a:t>
            </a:r>
            <a:r>
              <a:rPr lang="en-US" sz="2000" dirty="0">
                <a:latin typeface="+mn-lt"/>
              </a:rPr>
              <a:t> monitoring system</a:t>
            </a:r>
          </a:p>
          <a:p>
            <a:r>
              <a:rPr lang="en-US" sz="2000" dirty="0">
                <a:latin typeface="+mn-lt"/>
              </a:rPr>
              <a:t>Each pair of rows has its own 200-amp single-phase </a:t>
            </a:r>
            <a:r>
              <a:rPr lang="en-US" sz="2000" dirty="0" err="1">
                <a:latin typeface="+mn-lt"/>
              </a:rPr>
              <a:t>SolarLog</a:t>
            </a:r>
            <a:r>
              <a:rPr lang="en-US" sz="2000" dirty="0">
                <a:latin typeface="+mn-lt"/>
              </a:rPr>
              <a:t> monitoring system</a:t>
            </a:r>
          </a:p>
        </p:txBody>
      </p:sp>
      <p:pic>
        <p:nvPicPr>
          <p:cNvPr id="6" name="Picture 5">
            <a:extLst>
              <a:ext uri="{FF2B5EF4-FFF2-40B4-BE49-F238E27FC236}">
                <a16:creationId xmlns:a16="http://schemas.microsoft.com/office/drawing/2014/main" id="{B52052BE-C5BC-469D-90F7-2DDA58914EC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9892" t="25520" r="1397" b="41362"/>
          <a:stretch/>
        </p:blipFill>
        <p:spPr>
          <a:xfrm>
            <a:off x="560440" y="2939845"/>
            <a:ext cx="8941991" cy="2821858"/>
          </a:xfrm>
          <a:prstGeom prst="rect">
            <a:avLst/>
          </a:prstGeom>
        </p:spPr>
      </p:pic>
      <p:sp>
        <p:nvSpPr>
          <p:cNvPr id="7" name="TextBox 6">
            <a:extLst>
              <a:ext uri="{FF2B5EF4-FFF2-40B4-BE49-F238E27FC236}">
                <a16:creationId xmlns:a16="http://schemas.microsoft.com/office/drawing/2014/main" id="{0C85DC67-CFDC-49D7-BB2D-C130118E9D1D}"/>
              </a:ext>
            </a:extLst>
          </p:cNvPr>
          <p:cNvSpPr txBox="1"/>
          <p:nvPr/>
        </p:nvSpPr>
        <p:spPr>
          <a:xfrm>
            <a:off x="1661653" y="5323491"/>
            <a:ext cx="1524000" cy="369332"/>
          </a:xfrm>
          <a:prstGeom prst="rect">
            <a:avLst/>
          </a:prstGeom>
          <a:noFill/>
        </p:spPr>
        <p:txBody>
          <a:bodyPr wrap="square" rtlCol="0">
            <a:spAutoFit/>
          </a:bodyPr>
          <a:lstStyle/>
          <a:p>
            <a:r>
              <a:rPr lang="en-US" dirty="0"/>
              <a:t>North Rows</a:t>
            </a:r>
          </a:p>
        </p:txBody>
      </p:sp>
      <p:sp>
        <p:nvSpPr>
          <p:cNvPr id="8" name="TextBox 7">
            <a:extLst>
              <a:ext uri="{FF2B5EF4-FFF2-40B4-BE49-F238E27FC236}">
                <a16:creationId xmlns:a16="http://schemas.microsoft.com/office/drawing/2014/main" id="{1F36DFE2-EF32-47D2-A94D-8B532C858519}"/>
              </a:ext>
            </a:extLst>
          </p:cNvPr>
          <p:cNvSpPr txBox="1"/>
          <p:nvPr/>
        </p:nvSpPr>
        <p:spPr>
          <a:xfrm>
            <a:off x="5191209" y="5323491"/>
            <a:ext cx="1524001" cy="369332"/>
          </a:xfrm>
          <a:prstGeom prst="rect">
            <a:avLst/>
          </a:prstGeom>
          <a:noFill/>
        </p:spPr>
        <p:txBody>
          <a:bodyPr wrap="square" rtlCol="0">
            <a:spAutoFit/>
          </a:bodyPr>
          <a:lstStyle/>
          <a:p>
            <a:r>
              <a:rPr lang="en-US" dirty="0"/>
              <a:t>South Rows</a:t>
            </a:r>
          </a:p>
        </p:txBody>
      </p:sp>
    </p:spTree>
    <p:extLst>
      <p:ext uri="{BB962C8B-B14F-4D97-AF65-F5344CB8AC3E}">
        <p14:creationId xmlns:p14="http://schemas.microsoft.com/office/powerpoint/2010/main" val="1767213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8677" y="0"/>
            <a:ext cx="11792606" cy="1096297"/>
          </a:xfrm>
        </p:spPr>
        <p:txBody>
          <a:bodyPr>
            <a:noAutofit/>
          </a:bodyPr>
          <a:lstStyle/>
          <a:p>
            <a:r>
              <a:rPr lang="en-US" sz="3600" b="0" dirty="0">
                <a:latin typeface="+mn-lt"/>
              </a:rPr>
              <a:t>Real-time views of the </a:t>
            </a:r>
            <a:r>
              <a:rPr lang="en-US" sz="3600" b="0" dirty="0" err="1">
                <a:latin typeface="+mn-lt"/>
              </a:rPr>
              <a:t>SolarLog</a:t>
            </a:r>
            <a:r>
              <a:rPr lang="en-US" sz="3600" b="0" dirty="0">
                <a:latin typeface="+mn-lt"/>
              </a:rPr>
              <a:t> meters</a:t>
            </a:r>
          </a:p>
        </p:txBody>
      </p:sp>
      <p:sp>
        <p:nvSpPr>
          <p:cNvPr id="4" name="Content Placeholder 2"/>
          <p:cNvSpPr txBox="1">
            <a:spLocks/>
          </p:cNvSpPr>
          <p:nvPr/>
        </p:nvSpPr>
        <p:spPr>
          <a:xfrm>
            <a:off x="262760" y="1096297"/>
            <a:ext cx="11708524" cy="20893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aramond" panose="020204040303010108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aramond" panose="020204040303010108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aramond" panose="020204040303010108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latin typeface="+mn-lt"/>
              </a:rPr>
              <a:t>Each </a:t>
            </a:r>
            <a:r>
              <a:rPr lang="en-US" sz="2000" dirty="0" err="1">
                <a:latin typeface="+mn-lt"/>
              </a:rPr>
              <a:t>solar-log</a:t>
            </a:r>
            <a:r>
              <a:rPr lang="en-US" sz="2000" dirty="0">
                <a:latin typeface="+mn-lt"/>
              </a:rPr>
              <a:t> meter (located on the electrical board near the road) displays cumulative kilowatt hours of electricity generated, current power and current grid voltage</a:t>
            </a:r>
          </a:p>
        </p:txBody>
      </p:sp>
      <p:sp>
        <p:nvSpPr>
          <p:cNvPr id="7" name="TextBox 6">
            <a:extLst>
              <a:ext uri="{FF2B5EF4-FFF2-40B4-BE49-F238E27FC236}">
                <a16:creationId xmlns:a16="http://schemas.microsoft.com/office/drawing/2014/main" id="{0C85DC67-CFDC-49D7-BB2D-C130118E9D1D}"/>
              </a:ext>
            </a:extLst>
          </p:cNvPr>
          <p:cNvSpPr txBox="1"/>
          <p:nvPr/>
        </p:nvSpPr>
        <p:spPr>
          <a:xfrm>
            <a:off x="370913" y="2766848"/>
            <a:ext cx="2010698" cy="2554545"/>
          </a:xfrm>
          <a:prstGeom prst="rect">
            <a:avLst/>
          </a:prstGeom>
          <a:noFill/>
          <a:ln>
            <a:solidFill>
              <a:schemeClr val="tx1"/>
            </a:solidFill>
          </a:ln>
        </p:spPr>
        <p:txBody>
          <a:bodyPr wrap="square" rtlCol="0">
            <a:spAutoFit/>
          </a:bodyPr>
          <a:lstStyle/>
          <a:p>
            <a:r>
              <a:rPr lang="en-US" sz="2000" dirty="0"/>
              <a:t>Current kW = 23,000 watts of power being produced at that moment.</a:t>
            </a:r>
          </a:p>
          <a:p>
            <a:endParaRPr lang="en-US" sz="2000" dirty="0"/>
          </a:p>
          <a:p>
            <a:r>
              <a:rPr lang="en-US" sz="2000" dirty="0"/>
              <a:t>Voltage also flashes here.</a:t>
            </a:r>
          </a:p>
        </p:txBody>
      </p:sp>
      <p:sp>
        <p:nvSpPr>
          <p:cNvPr id="8" name="TextBox 7">
            <a:extLst>
              <a:ext uri="{FF2B5EF4-FFF2-40B4-BE49-F238E27FC236}">
                <a16:creationId xmlns:a16="http://schemas.microsoft.com/office/drawing/2014/main" id="{1F36DFE2-EF32-47D2-A94D-8B532C858519}"/>
              </a:ext>
            </a:extLst>
          </p:cNvPr>
          <p:cNvSpPr txBox="1"/>
          <p:nvPr/>
        </p:nvSpPr>
        <p:spPr>
          <a:xfrm>
            <a:off x="7930225" y="2766848"/>
            <a:ext cx="1897626" cy="2308324"/>
          </a:xfrm>
          <a:prstGeom prst="rect">
            <a:avLst/>
          </a:prstGeom>
          <a:noFill/>
          <a:ln>
            <a:solidFill>
              <a:schemeClr val="tx1"/>
            </a:solidFill>
          </a:ln>
        </p:spPr>
        <p:txBody>
          <a:bodyPr wrap="square" rtlCol="0">
            <a:spAutoFit/>
          </a:bodyPr>
          <a:lstStyle/>
          <a:p>
            <a:r>
              <a:rPr lang="en-US" dirty="0"/>
              <a:t>Cumulative kilowatt hours, kWh.</a:t>
            </a:r>
          </a:p>
          <a:p>
            <a:endParaRPr lang="en-US" dirty="0"/>
          </a:p>
          <a:p>
            <a:r>
              <a:rPr lang="en-US" dirty="0"/>
              <a:t>One thousand watts produced for one hour equals one kWh.</a:t>
            </a:r>
          </a:p>
        </p:txBody>
      </p:sp>
      <p:pic>
        <p:nvPicPr>
          <p:cNvPr id="5" name="Picture 4">
            <a:extLst>
              <a:ext uri="{FF2B5EF4-FFF2-40B4-BE49-F238E27FC236}">
                <a16:creationId xmlns:a16="http://schemas.microsoft.com/office/drawing/2014/main" id="{D89C3D45-AD1F-4188-9067-E8D619DB589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756" r="9833" b="4700"/>
          <a:stretch/>
        </p:blipFill>
        <p:spPr>
          <a:xfrm>
            <a:off x="2733368" y="1792781"/>
            <a:ext cx="4493342" cy="4435277"/>
          </a:xfrm>
          <a:prstGeom prst="rect">
            <a:avLst/>
          </a:prstGeom>
        </p:spPr>
      </p:pic>
      <p:cxnSp>
        <p:nvCxnSpPr>
          <p:cNvPr id="10" name="Straight Arrow Connector 9">
            <a:extLst>
              <a:ext uri="{FF2B5EF4-FFF2-40B4-BE49-F238E27FC236}">
                <a16:creationId xmlns:a16="http://schemas.microsoft.com/office/drawing/2014/main" id="{4175329B-76D1-4AFC-BBF9-07B66065748A}"/>
              </a:ext>
            </a:extLst>
          </p:cNvPr>
          <p:cNvCxnSpPr/>
          <p:nvPr/>
        </p:nvCxnSpPr>
        <p:spPr>
          <a:xfrm>
            <a:off x="2514346" y="3519948"/>
            <a:ext cx="1851176" cy="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11" name="Straight Arrow Connector 10">
            <a:extLst>
              <a:ext uri="{FF2B5EF4-FFF2-40B4-BE49-F238E27FC236}">
                <a16:creationId xmlns:a16="http://schemas.microsoft.com/office/drawing/2014/main" id="{4680A57F-3B5D-4A8E-B40D-34714C3D8938}"/>
              </a:ext>
            </a:extLst>
          </p:cNvPr>
          <p:cNvCxnSpPr>
            <a:cxnSpLocks/>
          </p:cNvCxnSpPr>
          <p:nvPr/>
        </p:nvCxnSpPr>
        <p:spPr>
          <a:xfrm flipH="1">
            <a:off x="5948516" y="3170903"/>
            <a:ext cx="1897626" cy="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881527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ED55760-EF24-49F9-BACE-0328FF6FBC4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601" t="24555" r="16292" b="45179"/>
          <a:stretch/>
        </p:blipFill>
        <p:spPr>
          <a:xfrm>
            <a:off x="2399070" y="2951572"/>
            <a:ext cx="5250426" cy="2051154"/>
          </a:xfrm>
          <a:prstGeom prst="rect">
            <a:avLst/>
          </a:prstGeom>
        </p:spPr>
      </p:pic>
      <p:sp>
        <p:nvSpPr>
          <p:cNvPr id="3" name="Title 2"/>
          <p:cNvSpPr>
            <a:spLocks noGrp="1"/>
          </p:cNvSpPr>
          <p:nvPr>
            <p:ph type="title"/>
          </p:nvPr>
        </p:nvSpPr>
        <p:spPr>
          <a:xfrm>
            <a:off x="178677" y="0"/>
            <a:ext cx="11792606" cy="1096297"/>
          </a:xfrm>
        </p:spPr>
        <p:txBody>
          <a:bodyPr>
            <a:noAutofit/>
          </a:bodyPr>
          <a:lstStyle/>
          <a:p>
            <a:r>
              <a:rPr lang="en-US" sz="3600" b="0" dirty="0">
                <a:latin typeface="+mn-lt"/>
              </a:rPr>
              <a:t>Real-time inspection of the inverters</a:t>
            </a:r>
          </a:p>
        </p:txBody>
      </p:sp>
      <p:sp>
        <p:nvSpPr>
          <p:cNvPr id="4" name="Content Placeholder 2"/>
          <p:cNvSpPr txBox="1">
            <a:spLocks/>
          </p:cNvSpPr>
          <p:nvPr/>
        </p:nvSpPr>
        <p:spPr>
          <a:xfrm>
            <a:off x="262760" y="1096297"/>
            <a:ext cx="11708524" cy="20893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aramond" panose="020204040303010108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aramond" panose="020204040303010108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aramond" panose="020204040303010108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latin typeface="+mn-lt"/>
              </a:rPr>
              <a:t>Each inverter (four in all) is rated to produce 11,400 watts of continuous power and 12,000 watts of peak power.  Continuous power ratings can often be exceeded for long periods of time on cold sunny days!</a:t>
            </a:r>
          </a:p>
          <a:p>
            <a:r>
              <a:rPr lang="en-US" sz="2000" dirty="0">
                <a:latin typeface="+mn-lt"/>
              </a:rPr>
              <a:t>Pressing the rubberized green button on the underside of an inverter display activates the display</a:t>
            </a:r>
          </a:p>
          <a:p>
            <a:r>
              <a:rPr lang="en-US" sz="2000" dirty="0">
                <a:latin typeface="+mn-lt"/>
              </a:rPr>
              <a:t>This reading was obtained on 2/26/2018 around 1:30 PM</a:t>
            </a:r>
          </a:p>
        </p:txBody>
      </p:sp>
      <p:sp>
        <p:nvSpPr>
          <p:cNvPr id="7" name="TextBox 6">
            <a:extLst>
              <a:ext uri="{FF2B5EF4-FFF2-40B4-BE49-F238E27FC236}">
                <a16:creationId xmlns:a16="http://schemas.microsoft.com/office/drawing/2014/main" id="{0C85DC67-CFDC-49D7-BB2D-C130118E9D1D}"/>
              </a:ext>
            </a:extLst>
          </p:cNvPr>
          <p:cNvSpPr txBox="1"/>
          <p:nvPr/>
        </p:nvSpPr>
        <p:spPr>
          <a:xfrm>
            <a:off x="490594" y="3165115"/>
            <a:ext cx="1524000" cy="707886"/>
          </a:xfrm>
          <a:prstGeom prst="rect">
            <a:avLst/>
          </a:prstGeom>
          <a:noFill/>
          <a:ln>
            <a:solidFill>
              <a:schemeClr val="tx1"/>
            </a:solidFill>
          </a:ln>
        </p:spPr>
        <p:txBody>
          <a:bodyPr wrap="square" rtlCol="0">
            <a:spAutoFit/>
          </a:bodyPr>
          <a:lstStyle/>
          <a:p>
            <a:r>
              <a:rPr lang="en-US" sz="2000" dirty="0"/>
              <a:t>Voltage AC and DC</a:t>
            </a:r>
          </a:p>
        </p:txBody>
      </p:sp>
      <p:sp>
        <p:nvSpPr>
          <p:cNvPr id="8" name="TextBox 7">
            <a:extLst>
              <a:ext uri="{FF2B5EF4-FFF2-40B4-BE49-F238E27FC236}">
                <a16:creationId xmlns:a16="http://schemas.microsoft.com/office/drawing/2014/main" id="{1F36DFE2-EF32-47D2-A94D-8B532C858519}"/>
              </a:ext>
            </a:extLst>
          </p:cNvPr>
          <p:cNvSpPr txBox="1"/>
          <p:nvPr/>
        </p:nvSpPr>
        <p:spPr>
          <a:xfrm>
            <a:off x="8033972" y="3473245"/>
            <a:ext cx="1897626" cy="646331"/>
          </a:xfrm>
          <a:prstGeom prst="rect">
            <a:avLst/>
          </a:prstGeom>
          <a:noFill/>
          <a:ln>
            <a:solidFill>
              <a:schemeClr val="tx1"/>
            </a:solidFill>
          </a:ln>
        </p:spPr>
        <p:txBody>
          <a:bodyPr wrap="square" rtlCol="0">
            <a:spAutoFit/>
          </a:bodyPr>
          <a:lstStyle/>
          <a:p>
            <a:r>
              <a:rPr lang="en-US" dirty="0"/>
              <a:t>Current power in watts</a:t>
            </a:r>
          </a:p>
        </p:txBody>
      </p:sp>
      <p:cxnSp>
        <p:nvCxnSpPr>
          <p:cNvPr id="10" name="Straight Arrow Connector 9">
            <a:extLst>
              <a:ext uri="{FF2B5EF4-FFF2-40B4-BE49-F238E27FC236}">
                <a16:creationId xmlns:a16="http://schemas.microsoft.com/office/drawing/2014/main" id="{4175329B-76D1-4AFC-BBF9-07B66065748A}"/>
              </a:ext>
            </a:extLst>
          </p:cNvPr>
          <p:cNvCxnSpPr>
            <a:cxnSpLocks/>
          </p:cNvCxnSpPr>
          <p:nvPr/>
        </p:nvCxnSpPr>
        <p:spPr>
          <a:xfrm>
            <a:off x="2098677" y="3519058"/>
            <a:ext cx="744539" cy="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11" name="Straight Arrow Connector 10">
            <a:extLst>
              <a:ext uri="{FF2B5EF4-FFF2-40B4-BE49-F238E27FC236}">
                <a16:creationId xmlns:a16="http://schemas.microsoft.com/office/drawing/2014/main" id="{4680A57F-3B5D-4A8E-B40D-34714C3D8938}"/>
              </a:ext>
            </a:extLst>
          </p:cNvPr>
          <p:cNvCxnSpPr>
            <a:cxnSpLocks/>
          </p:cNvCxnSpPr>
          <p:nvPr/>
        </p:nvCxnSpPr>
        <p:spPr>
          <a:xfrm flipH="1">
            <a:off x="7074818" y="3796411"/>
            <a:ext cx="875071" cy="1229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12" name="TextBox 11">
            <a:extLst>
              <a:ext uri="{FF2B5EF4-FFF2-40B4-BE49-F238E27FC236}">
                <a16:creationId xmlns:a16="http://schemas.microsoft.com/office/drawing/2014/main" id="{71612CFD-7FB6-443D-9633-5AFA300D50C5}"/>
              </a:ext>
            </a:extLst>
          </p:cNvPr>
          <p:cNvSpPr txBox="1"/>
          <p:nvPr/>
        </p:nvSpPr>
        <p:spPr>
          <a:xfrm>
            <a:off x="4075470" y="5333165"/>
            <a:ext cx="1897626" cy="923330"/>
          </a:xfrm>
          <a:prstGeom prst="rect">
            <a:avLst/>
          </a:prstGeom>
          <a:noFill/>
          <a:ln>
            <a:solidFill>
              <a:schemeClr val="tx1"/>
            </a:solidFill>
          </a:ln>
        </p:spPr>
        <p:txBody>
          <a:bodyPr wrap="square" rtlCol="0">
            <a:spAutoFit/>
          </a:bodyPr>
          <a:lstStyle/>
          <a:p>
            <a:r>
              <a:rPr lang="en-US" dirty="0"/>
              <a:t>Number of panels producing power.</a:t>
            </a:r>
          </a:p>
          <a:p>
            <a:r>
              <a:rPr lang="en-US" dirty="0"/>
              <a:t>36 of 36</a:t>
            </a:r>
          </a:p>
        </p:txBody>
      </p:sp>
      <p:cxnSp>
        <p:nvCxnSpPr>
          <p:cNvPr id="13" name="Straight Arrow Connector 12">
            <a:extLst>
              <a:ext uri="{FF2B5EF4-FFF2-40B4-BE49-F238E27FC236}">
                <a16:creationId xmlns:a16="http://schemas.microsoft.com/office/drawing/2014/main" id="{570C6981-9248-469E-AAB7-16EBAD865E17}"/>
              </a:ext>
            </a:extLst>
          </p:cNvPr>
          <p:cNvCxnSpPr>
            <a:cxnSpLocks/>
          </p:cNvCxnSpPr>
          <p:nvPr/>
        </p:nvCxnSpPr>
        <p:spPr>
          <a:xfrm flipV="1">
            <a:off x="5024283" y="4364688"/>
            <a:ext cx="0" cy="879986"/>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428249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8677" y="0"/>
            <a:ext cx="11792606" cy="1096297"/>
          </a:xfrm>
        </p:spPr>
        <p:txBody>
          <a:bodyPr>
            <a:noAutofit/>
          </a:bodyPr>
          <a:lstStyle/>
          <a:p>
            <a:r>
              <a:rPr lang="en-US" sz="3600" b="0" dirty="0">
                <a:latin typeface="+mn-lt"/>
              </a:rPr>
              <a:t>Online Monitoring</a:t>
            </a:r>
          </a:p>
        </p:txBody>
      </p:sp>
      <p:sp>
        <p:nvSpPr>
          <p:cNvPr id="4" name="Content Placeholder 2"/>
          <p:cNvSpPr txBox="1">
            <a:spLocks/>
          </p:cNvSpPr>
          <p:nvPr/>
        </p:nvSpPr>
        <p:spPr>
          <a:xfrm>
            <a:off x="262760" y="953729"/>
            <a:ext cx="11708524" cy="223192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aramond" panose="020204040303010108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aramond" panose="020204040303010108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aramond" panose="020204040303010108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latin typeface="+mn-lt"/>
              </a:rPr>
              <a:t>The </a:t>
            </a:r>
            <a:r>
              <a:rPr lang="en-US" sz="2000" dirty="0" err="1">
                <a:latin typeface="+mn-lt"/>
              </a:rPr>
              <a:t>SolarLog</a:t>
            </a:r>
            <a:r>
              <a:rPr lang="en-US" sz="2000" dirty="0">
                <a:latin typeface="+mn-lt"/>
              </a:rPr>
              <a:t> meters upload production data to the cloud approximately four times per day.</a:t>
            </a:r>
          </a:p>
          <a:p>
            <a:r>
              <a:rPr lang="en-US" sz="2000" dirty="0">
                <a:latin typeface="+mn-lt"/>
              </a:rPr>
              <a:t>Webster’s weak cellular coverage may yield less frequent updates on occasion, but backlogged data is filled in – never lost.</a:t>
            </a:r>
          </a:p>
        </p:txBody>
      </p:sp>
      <p:sp>
        <p:nvSpPr>
          <p:cNvPr id="7" name="TextBox 6">
            <a:extLst>
              <a:ext uri="{FF2B5EF4-FFF2-40B4-BE49-F238E27FC236}">
                <a16:creationId xmlns:a16="http://schemas.microsoft.com/office/drawing/2014/main" id="{0C85DC67-CFDC-49D7-BB2D-C130118E9D1D}"/>
              </a:ext>
            </a:extLst>
          </p:cNvPr>
          <p:cNvSpPr txBox="1"/>
          <p:nvPr/>
        </p:nvSpPr>
        <p:spPr>
          <a:xfrm>
            <a:off x="1369733" y="5048866"/>
            <a:ext cx="1524000" cy="400110"/>
          </a:xfrm>
          <a:prstGeom prst="rect">
            <a:avLst/>
          </a:prstGeom>
          <a:noFill/>
          <a:ln>
            <a:solidFill>
              <a:schemeClr val="tx1"/>
            </a:solidFill>
          </a:ln>
        </p:spPr>
        <p:txBody>
          <a:bodyPr wrap="square" rtlCol="0">
            <a:spAutoFit/>
          </a:bodyPr>
          <a:lstStyle/>
          <a:p>
            <a:r>
              <a:rPr lang="en-US" sz="2000" dirty="0"/>
              <a:t>Dashboard</a:t>
            </a:r>
          </a:p>
        </p:txBody>
      </p:sp>
      <p:sp>
        <p:nvSpPr>
          <p:cNvPr id="8" name="TextBox 7">
            <a:extLst>
              <a:ext uri="{FF2B5EF4-FFF2-40B4-BE49-F238E27FC236}">
                <a16:creationId xmlns:a16="http://schemas.microsoft.com/office/drawing/2014/main" id="{1F36DFE2-EF32-47D2-A94D-8B532C858519}"/>
              </a:ext>
            </a:extLst>
          </p:cNvPr>
          <p:cNvSpPr txBox="1"/>
          <p:nvPr/>
        </p:nvSpPr>
        <p:spPr>
          <a:xfrm>
            <a:off x="5748820" y="5025168"/>
            <a:ext cx="1487722" cy="369332"/>
          </a:xfrm>
          <a:prstGeom prst="rect">
            <a:avLst/>
          </a:prstGeom>
          <a:noFill/>
          <a:ln>
            <a:solidFill>
              <a:schemeClr val="tx1"/>
            </a:solidFill>
          </a:ln>
        </p:spPr>
        <p:txBody>
          <a:bodyPr wrap="square" rtlCol="0">
            <a:spAutoFit/>
          </a:bodyPr>
          <a:lstStyle/>
          <a:p>
            <a:r>
              <a:rPr lang="en-US" dirty="0"/>
              <a:t>Daily View</a:t>
            </a:r>
          </a:p>
        </p:txBody>
      </p:sp>
      <p:pic>
        <p:nvPicPr>
          <p:cNvPr id="2" name="Picture 1">
            <a:extLst>
              <a:ext uri="{FF2B5EF4-FFF2-40B4-BE49-F238E27FC236}">
                <a16:creationId xmlns:a16="http://schemas.microsoft.com/office/drawing/2014/main" id="{EB4BDFAF-0D00-4559-8184-76AF05BC40BC}"/>
              </a:ext>
            </a:extLst>
          </p:cNvPr>
          <p:cNvPicPr>
            <a:picLocks noChangeAspect="1"/>
          </p:cNvPicPr>
          <p:nvPr/>
        </p:nvPicPr>
        <p:blipFill rotWithShape="1">
          <a:blip r:embed="rId2"/>
          <a:srcRect l="36129" t="22939" r="24516" b="27634"/>
          <a:stretch/>
        </p:blipFill>
        <p:spPr>
          <a:xfrm>
            <a:off x="334299" y="2124576"/>
            <a:ext cx="4031224" cy="2847922"/>
          </a:xfrm>
          <a:prstGeom prst="rect">
            <a:avLst/>
          </a:prstGeom>
          <a:ln>
            <a:solidFill>
              <a:schemeClr val="tx1"/>
            </a:solidFill>
          </a:ln>
        </p:spPr>
      </p:pic>
      <p:pic>
        <p:nvPicPr>
          <p:cNvPr id="5" name="Picture 4">
            <a:extLst>
              <a:ext uri="{FF2B5EF4-FFF2-40B4-BE49-F238E27FC236}">
                <a16:creationId xmlns:a16="http://schemas.microsoft.com/office/drawing/2014/main" id="{DF8B17BF-0B27-4E6C-A1D6-ECABB9241407}"/>
              </a:ext>
            </a:extLst>
          </p:cNvPr>
          <p:cNvPicPr>
            <a:picLocks noChangeAspect="1"/>
          </p:cNvPicPr>
          <p:nvPr/>
        </p:nvPicPr>
        <p:blipFill rotWithShape="1">
          <a:blip r:embed="rId3"/>
          <a:srcRect l="16452" t="13763" r="26048" b="6810"/>
          <a:stretch/>
        </p:blipFill>
        <p:spPr>
          <a:xfrm>
            <a:off x="4470792" y="2124575"/>
            <a:ext cx="3665286" cy="2847922"/>
          </a:xfrm>
          <a:prstGeom prst="rect">
            <a:avLst/>
          </a:prstGeom>
        </p:spPr>
      </p:pic>
      <p:pic>
        <p:nvPicPr>
          <p:cNvPr id="9" name="Picture 8">
            <a:extLst>
              <a:ext uri="{FF2B5EF4-FFF2-40B4-BE49-F238E27FC236}">
                <a16:creationId xmlns:a16="http://schemas.microsoft.com/office/drawing/2014/main" id="{703E8964-068F-42E3-AC8E-91DF1D506FB3}"/>
              </a:ext>
            </a:extLst>
          </p:cNvPr>
          <p:cNvPicPr>
            <a:picLocks noChangeAspect="1"/>
          </p:cNvPicPr>
          <p:nvPr/>
        </p:nvPicPr>
        <p:blipFill rotWithShape="1">
          <a:blip r:embed="rId4"/>
          <a:srcRect l="16452" t="12187" r="26049" b="6810"/>
          <a:stretch/>
        </p:blipFill>
        <p:spPr>
          <a:xfrm>
            <a:off x="8241347" y="2124575"/>
            <a:ext cx="3593927" cy="2847922"/>
          </a:xfrm>
          <a:prstGeom prst="rect">
            <a:avLst/>
          </a:prstGeom>
        </p:spPr>
      </p:pic>
      <p:sp>
        <p:nvSpPr>
          <p:cNvPr id="14" name="TextBox 13">
            <a:extLst>
              <a:ext uri="{FF2B5EF4-FFF2-40B4-BE49-F238E27FC236}">
                <a16:creationId xmlns:a16="http://schemas.microsoft.com/office/drawing/2014/main" id="{CF87CDB4-9670-4DEE-B37D-EA19463BC958}"/>
              </a:ext>
            </a:extLst>
          </p:cNvPr>
          <p:cNvSpPr txBox="1"/>
          <p:nvPr/>
        </p:nvSpPr>
        <p:spPr>
          <a:xfrm>
            <a:off x="9294449" y="5025168"/>
            <a:ext cx="1487722" cy="369332"/>
          </a:xfrm>
          <a:prstGeom prst="rect">
            <a:avLst/>
          </a:prstGeom>
          <a:noFill/>
          <a:ln>
            <a:solidFill>
              <a:schemeClr val="tx1"/>
            </a:solidFill>
          </a:ln>
        </p:spPr>
        <p:txBody>
          <a:bodyPr wrap="square" rtlCol="0">
            <a:spAutoFit/>
          </a:bodyPr>
          <a:lstStyle/>
          <a:p>
            <a:r>
              <a:rPr lang="en-US" dirty="0"/>
              <a:t>Monthly View</a:t>
            </a:r>
          </a:p>
        </p:txBody>
      </p:sp>
    </p:spTree>
    <p:extLst>
      <p:ext uri="{BB962C8B-B14F-4D97-AF65-F5344CB8AC3E}">
        <p14:creationId xmlns:p14="http://schemas.microsoft.com/office/powerpoint/2010/main" val="1252088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8809704" y="2202425"/>
            <a:ext cx="3161580" cy="20942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aramond" panose="020204040303010108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aramond" panose="020204040303010108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aramond" panose="020204040303010108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latin typeface="+mn-lt"/>
              </a:rPr>
              <a:t>The Dashboard displays power at the time of the last upload, yield history and forecasted weather </a:t>
            </a:r>
          </a:p>
        </p:txBody>
      </p:sp>
      <p:pic>
        <p:nvPicPr>
          <p:cNvPr id="2" name="Picture 1">
            <a:extLst>
              <a:ext uri="{FF2B5EF4-FFF2-40B4-BE49-F238E27FC236}">
                <a16:creationId xmlns:a16="http://schemas.microsoft.com/office/drawing/2014/main" id="{EB4BDFAF-0D00-4559-8184-76AF05BC40BC}"/>
              </a:ext>
            </a:extLst>
          </p:cNvPr>
          <p:cNvPicPr>
            <a:picLocks noChangeAspect="1"/>
          </p:cNvPicPr>
          <p:nvPr/>
        </p:nvPicPr>
        <p:blipFill rotWithShape="1">
          <a:blip r:embed="rId2"/>
          <a:srcRect l="36129" t="22939" r="24516" b="27634"/>
          <a:stretch/>
        </p:blipFill>
        <p:spPr>
          <a:xfrm>
            <a:off x="0" y="0"/>
            <a:ext cx="8681884" cy="6133455"/>
          </a:xfrm>
          <a:prstGeom prst="rect">
            <a:avLst/>
          </a:prstGeom>
          <a:ln>
            <a:solidFill>
              <a:schemeClr val="tx1"/>
            </a:solidFill>
          </a:ln>
        </p:spPr>
      </p:pic>
    </p:spTree>
    <p:extLst>
      <p:ext uri="{BB962C8B-B14F-4D97-AF65-F5344CB8AC3E}">
        <p14:creationId xmlns:p14="http://schemas.microsoft.com/office/powerpoint/2010/main" val="3408788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8091950" y="2281083"/>
            <a:ext cx="3161580" cy="20942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aramond" panose="020204040303010108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aramond" panose="020204040303010108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aramond" panose="020204040303010108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latin typeface="+mn-lt"/>
              </a:rPr>
              <a:t>The daily view shows the power curve, peak power generated, dips from clouds and total daily kWh  produced</a:t>
            </a:r>
          </a:p>
        </p:txBody>
      </p:sp>
      <p:pic>
        <p:nvPicPr>
          <p:cNvPr id="3" name="Picture 2">
            <a:extLst>
              <a:ext uri="{FF2B5EF4-FFF2-40B4-BE49-F238E27FC236}">
                <a16:creationId xmlns:a16="http://schemas.microsoft.com/office/drawing/2014/main" id="{45C98B0F-2FAD-414D-B917-34EA1EB08090}"/>
              </a:ext>
            </a:extLst>
          </p:cNvPr>
          <p:cNvPicPr>
            <a:picLocks noChangeAspect="1"/>
          </p:cNvPicPr>
          <p:nvPr/>
        </p:nvPicPr>
        <p:blipFill rotWithShape="1">
          <a:blip r:embed="rId2"/>
          <a:srcRect l="16452" t="12904" r="26371" b="7096"/>
          <a:stretch/>
        </p:blipFill>
        <p:spPr>
          <a:xfrm>
            <a:off x="0" y="0"/>
            <a:ext cx="7924800" cy="6237008"/>
          </a:xfrm>
          <a:prstGeom prst="rect">
            <a:avLst/>
          </a:prstGeom>
        </p:spPr>
      </p:pic>
    </p:spTree>
    <p:extLst>
      <p:ext uri="{BB962C8B-B14F-4D97-AF65-F5344CB8AC3E}">
        <p14:creationId xmlns:p14="http://schemas.microsoft.com/office/powerpoint/2010/main" val="2872606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8091950" y="2281083"/>
            <a:ext cx="3161580" cy="20942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aramond" panose="020204040303010108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aramond" panose="020204040303010108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aramond" panose="020204040303010108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latin typeface="+mn-lt"/>
              </a:rPr>
              <a:t>The monthly view shows day-by-day production with projected future production based on the forecasted weather.</a:t>
            </a:r>
          </a:p>
        </p:txBody>
      </p:sp>
      <p:pic>
        <p:nvPicPr>
          <p:cNvPr id="5" name="Picture 4">
            <a:extLst>
              <a:ext uri="{FF2B5EF4-FFF2-40B4-BE49-F238E27FC236}">
                <a16:creationId xmlns:a16="http://schemas.microsoft.com/office/drawing/2014/main" id="{29635F27-44F3-47CB-BC46-D503BEAFB557}"/>
              </a:ext>
            </a:extLst>
          </p:cNvPr>
          <p:cNvPicPr>
            <a:picLocks noChangeAspect="1"/>
          </p:cNvPicPr>
          <p:nvPr/>
        </p:nvPicPr>
        <p:blipFill rotWithShape="1">
          <a:blip r:embed="rId2"/>
          <a:srcRect l="16452" t="12187" r="26049" b="6810"/>
          <a:stretch/>
        </p:blipFill>
        <p:spPr>
          <a:xfrm>
            <a:off x="0" y="-1"/>
            <a:ext cx="7875639" cy="6240863"/>
          </a:xfrm>
          <a:prstGeom prst="rect">
            <a:avLst/>
          </a:prstGeom>
        </p:spPr>
      </p:pic>
    </p:spTree>
    <p:extLst>
      <p:ext uri="{BB962C8B-B14F-4D97-AF65-F5344CB8AC3E}">
        <p14:creationId xmlns:p14="http://schemas.microsoft.com/office/powerpoint/2010/main" val="3364080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2351" y="1812820"/>
            <a:ext cx="9470571" cy="1325563"/>
          </a:xfrm>
        </p:spPr>
        <p:txBody>
          <a:bodyPr>
            <a:noAutofit/>
          </a:bodyPr>
          <a:lstStyle/>
          <a:p>
            <a:pPr algn="ctr"/>
            <a:r>
              <a:rPr lang="en-US" sz="9600" dirty="0">
                <a:latin typeface="+mn-lt"/>
              </a:rPr>
              <a:t>Thank You!</a:t>
            </a:r>
            <a:br>
              <a:rPr lang="en-US" sz="5400" dirty="0">
                <a:latin typeface="+mn-lt"/>
              </a:rPr>
            </a:br>
            <a:r>
              <a:rPr lang="en-US" sz="5400" dirty="0">
                <a:latin typeface="+mn-lt"/>
              </a:rPr>
              <a:t>Questions?</a:t>
            </a:r>
          </a:p>
        </p:txBody>
      </p:sp>
      <p:sp>
        <p:nvSpPr>
          <p:cNvPr id="3" name="Rectangle 2">
            <a:extLst>
              <a:ext uri="{FF2B5EF4-FFF2-40B4-BE49-F238E27FC236}">
                <a16:creationId xmlns:a16="http://schemas.microsoft.com/office/drawing/2014/main" id="{6C9DBCCA-8CD8-4337-B7E1-5AEC18F0EA1A}"/>
              </a:ext>
            </a:extLst>
          </p:cNvPr>
          <p:cNvSpPr/>
          <p:nvPr/>
        </p:nvSpPr>
        <p:spPr>
          <a:xfrm>
            <a:off x="1082351" y="4322491"/>
            <a:ext cx="6096000" cy="1477328"/>
          </a:xfrm>
          <a:prstGeom prst="rect">
            <a:avLst/>
          </a:prstGeom>
        </p:spPr>
        <p:txBody>
          <a:bodyPr>
            <a:spAutoFit/>
          </a:bodyPr>
          <a:lstStyle/>
          <a:p>
            <a:r>
              <a:rPr lang="en-US" dirty="0"/>
              <a:t>Erik Shifflett</a:t>
            </a:r>
          </a:p>
          <a:p>
            <a:r>
              <a:rPr lang="en-US" dirty="0"/>
              <a:t>Partner</a:t>
            </a:r>
          </a:p>
          <a:p>
            <a:r>
              <a:rPr lang="en-US" dirty="0"/>
              <a:t>Granite State Solar, LLC</a:t>
            </a:r>
          </a:p>
          <a:p>
            <a:r>
              <a:rPr lang="en-US" dirty="0">
                <a:hlinkClick r:id="rId2"/>
              </a:rPr>
              <a:t>erik@granitestatesolar.com</a:t>
            </a:r>
            <a:endParaRPr lang="en-US" dirty="0"/>
          </a:p>
          <a:p>
            <a:r>
              <a:rPr lang="en-US" dirty="0"/>
              <a:t>Office: 603-369-4318</a:t>
            </a:r>
          </a:p>
        </p:txBody>
      </p:sp>
    </p:spTree>
    <p:extLst>
      <p:ext uri="{BB962C8B-B14F-4D97-AF65-F5344CB8AC3E}">
        <p14:creationId xmlns:p14="http://schemas.microsoft.com/office/powerpoint/2010/main" val="162685739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2200</TotalTime>
  <Words>355</Words>
  <Application>Microsoft Office PowerPoint</Application>
  <PresentationFormat>Widescreen</PresentationFormat>
  <Paragraphs>41</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Garamond</vt:lpstr>
      <vt:lpstr>Office Theme</vt:lpstr>
      <vt:lpstr>PowerPoint Presentation</vt:lpstr>
      <vt:lpstr>The Webster solar array is divided into two 200-amp services</vt:lpstr>
      <vt:lpstr>Real-time views of the SolarLog meters</vt:lpstr>
      <vt:lpstr>Real-time inspection of the inverters</vt:lpstr>
      <vt:lpstr>Online Monitoring</vt:lpstr>
      <vt:lpstr>PowerPoint Presentation</vt:lpstr>
      <vt:lpstr>PowerPoint Presentation</vt:lpstr>
      <vt:lpstr>PowerPoint Presentation</vt:lpstr>
      <vt:lpstr>Thank You!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Tanya Wilson</dc:creator>
  <cp:lastModifiedBy>Erik Shifflett</cp:lastModifiedBy>
  <cp:revision>126</cp:revision>
  <cp:lastPrinted>2015-07-31T16:47:14Z</cp:lastPrinted>
  <dcterms:created xsi:type="dcterms:W3CDTF">2015-04-17T12:45:22Z</dcterms:created>
  <dcterms:modified xsi:type="dcterms:W3CDTF">2018-02-26T22:17:31Z</dcterms:modified>
</cp:coreProperties>
</file>