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ZdKdiEef/foctjheAeu4LrHqb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B8AD5C-A180-43E3-9A59-FC60B3234ACE}">
  <a:tblStyle styleId="{0DB8AD5C-A180-43E3-9A59-FC60B3234AC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D"/>
          </a:solidFill>
        </a:fill>
      </a:tcStyle>
    </a:wholeTbl>
    <a:band1H>
      <a:tcTxStyle b="off" i="off"/>
      <a:tcStyle>
        <a:tcBdr/>
        <a:fill>
          <a:solidFill>
            <a:srgbClr val="CACADA"/>
          </a:solidFill>
        </a:fill>
      </a:tcStyle>
    </a:band1H>
    <a:band2H>
      <a:tcTxStyle b="off" i="off"/>
      <a:tcStyle>
        <a:tcBdr/>
      </a:tcStyle>
    </a:band2H>
    <a:band1V>
      <a:tcTxStyle b="off" i="off"/>
      <a:tcStyle>
        <a:tcBdr/>
        <a:fill>
          <a:solidFill>
            <a:srgbClr val="CACAD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7"/>
  </p:normalViewPr>
  <p:slideViewPr>
    <p:cSldViewPr snapToGrid="0">
      <p:cViewPr>
        <p:scale>
          <a:sx n="96" d="100"/>
          <a:sy n="96" d="100"/>
        </p:scale>
        <p:origin x="1152"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430374" y="356770"/>
            <a:ext cx="11329828" cy="57451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lumn + image">
  <p:cSld name="Two column + image">
    <p:spTree>
      <p:nvGrpSpPr>
        <p:cNvPr id="1" name="Shape 16"/>
        <p:cNvGrpSpPr/>
        <p:nvPr/>
      </p:nvGrpSpPr>
      <p:grpSpPr>
        <a:xfrm>
          <a:off x="0" y="0"/>
          <a:ext cx="0" cy="0"/>
          <a:chOff x="0" y="0"/>
          <a:chExt cx="0" cy="0"/>
        </a:xfrm>
      </p:grpSpPr>
      <p:sp>
        <p:nvSpPr>
          <p:cNvPr id="17" name="Google Shape;17;p21"/>
          <p:cNvSpPr>
            <a:spLocks noGrp="1"/>
          </p:cNvSpPr>
          <p:nvPr>
            <p:ph type="pic" idx="2"/>
          </p:nvPr>
        </p:nvSpPr>
        <p:spPr>
          <a:xfrm>
            <a:off x="8303691" y="1416053"/>
            <a:ext cx="3436199" cy="4605867"/>
          </a:xfrm>
          <a:prstGeom prst="rect">
            <a:avLst/>
          </a:prstGeom>
          <a:solidFill>
            <a:srgbClr val="F2F2F2"/>
          </a:solidFill>
          <a:ln>
            <a:noFill/>
          </a:ln>
        </p:spPr>
      </p:sp>
      <p:sp>
        <p:nvSpPr>
          <p:cNvPr id="18" name="Google Shape;18;p21"/>
          <p:cNvSpPr txBox="1">
            <a:spLocks noGrp="1"/>
          </p:cNvSpPr>
          <p:nvPr>
            <p:ph type="title"/>
          </p:nvPr>
        </p:nvSpPr>
        <p:spPr>
          <a:xfrm>
            <a:off x="430374" y="356770"/>
            <a:ext cx="11329828" cy="57451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432005" y="1416671"/>
            <a:ext cx="3456319" cy="1877608"/>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1200"/>
              </a:spcBef>
              <a:spcAft>
                <a:spcPts val="0"/>
              </a:spcAft>
              <a:buSzPts val="1800"/>
              <a:buNone/>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00000"/>
              </a:lnSpc>
              <a:spcBef>
                <a:spcPts val="1200"/>
              </a:spcBef>
              <a:spcAft>
                <a:spcPts val="0"/>
              </a:spcAft>
              <a:buSzPts val="1800"/>
              <a:buAutoNum type="arabicPeriod"/>
              <a:defRPr/>
            </a:lvl6pPr>
            <a:lvl7pPr marL="3200400" lvl="6" indent="-342900" algn="l">
              <a:lnSpc>
                <a:spcPct val="100000"/>
              </a:lnSpc>
              <a:spcBef>
                <a:spcPts val="1200"/>
              </a:spcBef>
              <a:spcAft>
                <a:spcPts val="0"/>
              </a:spcAft>
              <a:buSzPts val="1800"/>
              <a:buAutoNum type="alphaLcPeriod"/>
              <a:defRPr/>
            </a:lvl7pPr>
            <a:lvl8pPr marL="3657600" lvl="7" indent="-342900" algn="l">
              <a:lnSpc>
                <a:spcPct val="100000"/>
              </a:lnSpc>
              <a:spcBef>
                <a:spcPts val="1200"/>
              </a:spcBef>
              <a:spcAft>
                <a:spcPts val="0"/>
              </a:spcAft>
              <a:buSzPts val="1800"/>
              <a:buAutoNum type="romanLcPeriod"/>
              <a:defRPr/>
            </a:lvl8pPr>
            <a:lvl9pPr marL="4114800" lvl="8" indent="-228600" algn="l">
              <a:lnSpc>
                <a:spcPct val="100000"/>
              </a:lnSpc>
              <a:spcBef>
                <a:spcPts val="1200"/>
              </a:spcBef>
              <a:spcAft>
                <a:spcPts val="1200"/>
              </a:spcAft>
              <a:buSzPts val="1800"/>
              <a:buNone/>
              <a:defRPr/>
            </a:lvl9pPr>
          </a:lstStyle>
          <a:p>
            <a:endParaRPr/>
          </a:p>
        </p:txBody>
      </p:sp>
      <p:sp>
        <p:nvSpPr>
          <p:cNvPr id="20" name="Google Shape;20;p21"/>
          <p:cNvSpPr txBox="1">
            <a:spLocks noGrp="1"/>
          </p:cNvSpPr>
          <p:nvPr>
            <p:ph type="body" idx="3"/>
          </p:nvPr>
        </p:nvSpPr>
        <p:spPr>
          <a:xfrm>
            <a:off x="4368800" y="1416671"/>
            <a:ext cx="3456000" cy="1877608"/>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1200"/>
              </a:spcBef>
              <a:spcAft>
                <a:spcPts val="0"/>
              </a:spcAft>
              <a:buSzPts val="1800"/>
              <a:buNone/>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00000"/>
              </a:lnSpc>
              <a:spcBef>
                <a:spcPts val="1200"/>
              </a:spcBef>
              <a:spcAft>
                <a:spcPts val="0"/>
              </a:spcAft>
              <a:buSzPts val="1800"/>
              <a:buAutoNum type="arabicPeriod"/>
              <a:defRPr/>
            </a:lvl6pPr>
            <a:lvl7pPr marL="3200400" lvl="6" indent="-342900" algn="l">
              <a:lnSpc>
                <a:spcPct val="100000"/>
              </a:lnSpc>
              <a:spcBef>
                <a:spcPts val="1200"/>
              </a:spcBef>
              <a:spcAft>
                <a:spcPts val="0"/>
              </a:spcAft>
              <a:buSzPts val="1800"/>
              <a:buAutoNum type="alphaLcPeriod"/>
              <a:defRPr/>
            </a:lvl7pPr>
            <a:lvl8pPr marL="3657600" lvl="7" indent="-342900" algn="l">
              <a:lnSpc>
                <a:spcPct val="100000"/>
              </a:lnSpc>
              <a:spcBef>
                <a:spcPts val="1200"/>
              </a:spcBef>
              <a:spcAft>
                <a:spcPts val="0"/>
              </a:spcAft>
              <a:buSzPts val="1800"/>
              <a:buAutoNum type="romanLcPeriod"/>
              <a:defRPr/>
            </a:lvl8pPr>
            <a:lvl9pPr marL="4114800" lvl="8" indent="-228600" algn="l">
              <a:lnSpc>
                <a:spcPct val="100000"/>
              </a:lnSpc>
              <a:spcBef>
                <a:spcPts val="1200"/>
              </a:spcBef>
              <a:spcAft>
                <a:spcPts val="1200"/>
              </a:spcAft>
              <a:buSzPts val="1800"/>
              <a:buNone/>
              <a:defRPr/>
            </a:lvl9pPr>
          </a:lstStyle>
          <a:p>
            <a:endParaRPr/>
          </a:p>
        </p:txBody>
      </p:sp>
      <p:grpSp>
        <p:nvGrpSpPr>
          <p:cNvPr id="21" name="Google Shape;21;p21"/>
          <p:cNvGrpSpPr/>
          <p:nvPr/>
        </p:nvGrpSpPr>
        <p:grpSpPr>
          <a:xfrm>
            <a:off x="12275233" y="2"/>
            <a:ext cx="2706315" cy="1921926"/>
            <a:chOff x="3528102" y="847657"/>
            <a:chExt cx="2029736" cy="1441445"/>
          </a:xfrm>
        </p:grpSpPr>
        <p:sp>
          <p:nvSpPr>
            <p:cNvPr id="22" name="Google Shape;22;p21"/>
            <p:cNvSpPr/>
            <p:nvPr/>
          </p:nvSpPr>
          <p:spPr>
            <a:xfrm>
              <a:off x="3528102" y="847657"/>
              <a:ext cx="2029736" cy="1441445"/>
            </a:xfrm>
            <a:prstGeom prst="rect">
              <a:avLst/>
            </a:prstGeom>
            <a:solidFill>
              <a:srgbClr val="FFFFFF"/>
            </a:solidFill>
            <a:ln>
              <a:noFill/>
            </a:ln>
          </p:spPr>
          <p:txBody>
            <a:bodyPr spcFirstLastPara="1" wrap="square" lIns="36000" tIns="36000" rIns="36000" bIns="36000" anchor="t" anchorCtr="0">
              <a:spAutoFit/>
            </a:bodyPr>
            <a:lstStyle/>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Reapplying the Slide Layout</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Putting text into a placeholder not only ensures the text sits in the correct place and is formatted correctly, it also helps to update the page quickly and efficiently. </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Right click on the page</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on ‘Layout’</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Select the layout you require</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Text bullet formatting</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To use text/bullet formatting levels correctly, use the Increase List Level and Decrease List Level buttons from the Paragraph group on the Home tab</a:t>
              </a:r>
              <a:endParaRPr sz="1400" b="0" i="0" u="none" strike="noStrike" cap="none">
                <a:solidFill>
                  <a:srgbClr val="000000"/>
                </a:solidFill>
                <a:latin typeface="Arial"/>
                <a:ea typeface="Arial"/>
                <a:cs typeface="Arial"/>
                <a:sym typeface="Arial"/>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0" marR="0" lvl="2"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Alternatively you can use the keyboard shortcuts:</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Shift+Alt+Right arrow key = increase level</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Shift+Alt+Left arrow key = decrease level</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Guides</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To ensure all other elements aside from placeholders are positioned correctly, switch your drawing guides on</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Alt+F9</a:t>
              </a:r>
              <a:endParaRPr sz="1400" b="0" i="0" u="none" strike="noStrike" cap="none">
                <a:solidFill>
                  <a:srgbClr val="000000"/>
                </a:solidFill>
                <a:latin typeface="Arial"/>
                <a:ea typeface="Arial"/>
                <a:cs typeface="Arial"/>
                <a:sym typeface="Arial"/>
              </a:endParaRPr>
            </a:p>
          </p:txBody>
        </p:sp>
        <p:grpSp>
          <p:nvGrpSpPr>
            <p:cNvPr id="23" name="Google Shape;23;p21"/>
            <p:cNvGrpSpPr/>
            <p:nvPr/>
          </p:nvGrpSpPr>
          <p:grpSpPr>
            <a:xfrm>
              <a:off x="3568059" y="1907313"/>
              <a:ext cx="1038536" cy="360283"/>
              <a:chOff x="4736026" y="-3144621"/>
              <a:chExt cx="1698109" cy="589139"/>
            </a:xfrm>
          </p:grpSpPr>
          <p:pic>
            <p:nvPicPr>
              <p:cNvPr id="24" name="Google Shape;24;p21"/>
              <p:cNvPicPr preferRelativeResize="0"/>
              <p:nvPr/>
            </p:nvPicPr>
            <p:blipFill rotWithShape="1">
              <a:blip r:embed="rId2">
                <a:alphaModFix/>
              </a:blip>
              <a:srcRect/>
              <a:stretch/>
            </p:blipFill>
            <p:spPr>
              <a:xfrm>
                <a:off x="4736026" y="-3144621"/>
                <a:ext cx="1698109" cy="589139"/>
              </a:xfrm>
              <a:prstGeom prst="rect">
                <a:avLst/>
              </a:prstGeom>
              <a:noFill/>
              <a:ln>
                <a:noFill/>
              </a:ln>
            </p:spPr>
          </p:pic>
          <p:sp>
            <p:nvSpPr>
              <p:cNvPr id="25" name="Google Shape;25;p21"/>
              <p:cNvSpPr/>
              <p:nvPr/>
            </p:nvSpPr>
            <p:spPr>
              <a:xfrm>
                <a:off x="5292025" y="-3085266"/>
                <a:ext cx="346227" cy="166715"/>
              </a:xfrm>
              <a:prstGeom prst="roundRect">
                <a:avLst>
                  <a:gd name="adj" fmla="val 20963"/>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p:txBody>
          </p:sp>
        </p:grpSp>
      </p:grpSp>
      <p:sp>
        <p:nvSpPr>
          <p:cNvPr id="26" name="Google Shape;26;p21"/>
          <p:cNvSpPr/>
          <p:nvPr/>
        </p:nvSpPr>
        <p:spPr>
          <a:xfrm>
            <a:off x="12275240" y="2853769"/>
            <a:ext cx="2707513" cy="1934325"/>
          </a:xfrm>
          <a:prstGeom prst="rect">
            <a:avLst/>
          </a:prstGeom>
          <a:solidFill>
            <a:srgbClr val="FFFFFF"/>
          </a:solidFill>
          <a:ln>
            <a:noFill/>
          </a:ln>
        </p:spPr>
        <p:txBody>
          <a:bodyPr spcFirstLastPara="1" wrap="square" lIns="42125" tIns="42125" rIns="42125" bIns="42125" anchor="t" anchorCtr="0">
            <a:spAutoFit/>
          </a:bodyPr>
          <a:lstStyle/>
          <a:p>
            <a:pPr marL="0" marR="0" lvl="0"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Image placeholders</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This layout is set with a picture placeholder for photography. To insert an image:</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on the ‘picture placeholder icon’</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Navigate to the file and insert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1"/>
              <a:buFont typeface="Arial"/>
              <a:buNone/>
            </a:pPr>
            <a:r>
              <a:rPr lang="en-US" sz="601" b="1" i="0" u="none" strike="noStrike" cap="none">
                <a:solidFill>
                  <a:srgbClr val="000000"/>
                </a:solidFill>
                <a:latin typeface="Calibri"/>
                <a:ea typeface="Calibri"/>
                <a:cs typeface="Calibri"/>
                <a:sym typeface="Calibri"/>
              </a:rPr>
              <a:t>Updating image</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on the image you wish to change</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Delete the image</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Follow the steps as above to insert an image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Cropping image</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When the image is inserted it may not automatically show the part of the image you want. To change what is shown:</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Select the image</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Go to ‘Format’ tab</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Select ‘Crop’</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You can now move the image within the placeholder.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Resizing image</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If the shape of the image resizes too small or big, you can reset the placeholder by:</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Right-click on the page</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Select ‘reset slide’ (note: Using this action will reset all of the manual formatting on the page)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ey message">
  <p:cSld name="Key message">
    <p:spTree>
      <p:nvGrpSpPr>
        <p:cNvPr id="1" name="Shape 27"/>
        <p:cNvGrpSpPr/>
        <p:nvPr/>
      </p:nvGrpSpPr>
      <p:grpSpPr>
        <a:xfrm>
          <a:off x="0" y="0"/>
          <a:ext cx="0" cy="0"/>
          <a:chOff x="0" y="0"/>
          <a:chExt cx="0" cy="0"/>
        </a:xfrm>
      </p:grpSpPr>
      <p:sp>
        <p:nvSpPr>
          <p:cNvPr id="28" name="Google Shape;28;p22"/>
          <p:cNvSpPr txBox="1">
            <a:spLocks noGrp="1"/>
          </p:cNvSpPr>
          <p:nvPr>
            <p:ph type="body" idx="1"/>
          </p:nvPr>
        </p:nvSpPr>
        <p:spPr>
          <a:xfrm>
            <a:off x="430377" y="1424520"/>
            <a:ext cx="7392828" cy="1877608"/>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1200"/>
              </a:spcBef>
              <a:spcAft>
                <a:spcPts val="0"/>
              </a:spcAft>
              <a:buSzPts val="1800"/>
              <a:buNone/>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00000"/>
              </a:lnSpc>
              <a:spcBef>
                <a:spcPts val="1200"/>
              </a:spcBef>
              <a:spcAft>
                <a:spcPts val="0"/>
              </a:spcAft>
              <a:buSzPts val="1800"/>
              <a:buAutoNum type="arabicPeriod"/>
              <a:defRPr/>
            </a:lvl6pPr>
            <a:lvl7pPr marL="3200400" lvl="6" indent="-342900" algn="l">
              <a:lnSpc>
                <a:spcPct val="100000"/>
              </a:lnSpc>
              <a:spcBef>
                <a:spcPts val="1200"/>
              </a:spcBef>
              <a:spcAft>
                <a:spcPts val="0"/>
              </a:spcAft>
              <a:buSzPts val="1800"/>
              <a:buAutoNum type="alphaLcPeriod"/>
              <a:defRPr/>
            </a:lvl7pPr>
            <a:lvl8pPr marL="3657600" lvl="7" indent="-342900" algn="l">
              <a:lnSpc>
                <a:spcPct val="100000"/>
              </a:lnSpc>
              <a:spcBef>
                <a:spcPts val="1200"/>
              </a:spcBef>
              <a:spcAft>
                <a:spcPts val="0"/>
              </a:spcAft>
              <a:buSzPts val="1800"/>
              <a:buAutoNum type="romanLcPeriod"/>
              <a:defRPr/>
            </a:lvl8pPr>
            <a:lvl9pPr marL="4114800" lvl="8" indent="-228600" algn="l">
              <a:lnSpc>
                <a:spcPct val="100000"/>
              </a:lnSpc>
              <a:spcBef>
                <a:spcPts val="1200"/>
              </a:spcBef>
              <a:spcAft>
                <a:spcPts val="1200"/>
              </a:spcAft>
              <a:buSzPts val="1800"/>
              <a:buNone/>
              <a:defRPr/>
            </a:lvl9pPr>
          </a:lstStyle>
          <a:p>
            <a:endParaRPr/>
          </a:p>
        </p:txBody>
      </p:sp>
      <p:sp>
        <p:nvSpPr>
          <p:cNvPr id="29" name="Google Shape;29;p22"/>
          <p:cNvSpPr txBox="1">
            <a:spLocks noGrp="1"/>
          </p:cNvSpPr>
          <p:nvPr>
            <p:ph type="title"/>
          </p:nvPr>
        </p:nvSpPr>
        <p:spPr>
          <a:xfrm>
            <a:off x="430374" y="356770"/>
            <a:ext cx="11329828" cy="57451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0" name="Google Shape;30;p22"/>
          <p:cNvGrpSpPr/>
          <p:nvPr/>
        </p:nvGrpSpPr>
        <p:grpSpPr>
          <a:xfrm>
            <a:off x="12275233" y="2"/>
            <a:ext cx="2706315" cy="1921926"/>
            <a:chOff x="3528102" y="847657"/>
            <a:chExt cx="2029736" cy="1441445"/>
          </a:xfrm>
        </p:grpSpPr>
        <p:sp>
          <p:nvSpPr>
            <p:cNvPr id="31" name="Google Shape;31;p22"/>
            <p:cNvSpPr/>
            <p:nvPr/>
          </p:nvSpPr>
          <p:spPr>
            <a:xfrm>
              <a:off x="3528102" y="847657"/>
              <a:ext cx="2029736" cy="1441445"/>
            </a:xfrm>
            <a:prstGeom prst="rect">
              <a:avLst/>
            </a:prstGeom>
            <a:solidFill>
              <a:srgbClr val="FFFFFF"/>
            </a:solidFill>
            <a:ln>
              <a:noFill/>
            </a:ln>
          </p:spPr>
          <p:txBody>
            <a:bodyPr spcFirstLastPara="1" wrap="square" lIns="36000" tIns="36000" rIns="36000" bIns="36000" anchor="t" anchorCtr="0">
              <a:spAutoFit/>
            </a:bodyPr>
            <a:lstStyle/>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Reapplying the Slide Layout</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Putting text into a placeholder not only ensures the text sits in the correct place and is formatted correctly, it also helps to update the page quickly and efficiently. </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Right click on the page</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on ‘Layout’</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Select the layout you require</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Text bullet formatting</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To use text/bullet formatting levels correctly, use the Increase List Level and Decrease List Level buttons from the Paragraph group on the Home tab</a:t>
              </a:r>
              <a:endParaRPr sz="1400" b="0" i="0" u="none" strike="noStrike" cap="none">
                <a:solidFill>
                  <a:srgbClr val="000000"/>
                </a:solidFill>
                <a:latin typeface="Arial"/>
                <a:ea typeface="Arial"/>
                <a:cs typeface="Arial"/>
                <a:sym typeface="Arial"/>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0" marR="0" lvl="2"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Alternatively you can use the keyboard shortcuts:</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Shift+Alt+Right arrow key = increase level</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Shift+Alt+Left arrow key = decrease level</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Guides</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To ensure all other elements aside from placeholders are positioned correctly, switch your drawing guides on</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Alt+F9</a:t>
              </a:r>
              <a:endParaRPr sz="1400" b="0" i="0" u="none" strike="noStrike" cap="none">
                <a:solidFill>
                  <a:srgbClr val="000000"/>
                </a:solidFill>
                <a:latin typeface="Arial"/>
                <a:ea typeface="Arial"/>
                <a:cs typeface="Arial"/>
                <a:sym typeface="Arial"/>
              </a:endParaRPr>
            </a:p>
          </p:txBody>
        </p:sp>
        <p:grpSp>
          <p:nvGrpSpPr>
            <p:cNvPr id="32" name="Google Shape;32;p22"/>
            <p:cNvGrpSpPr/>
            <p:nvPr/>
          </p:nvGrpSpPr>
          <p:grpSpPr>
            <a:xfrm>
              <a:off x="3568059" y="1907313"/>
              <a:ext cx="1038536" cy="360283"/>
              <a:chOff x="4736026" y="-3144621"/>
              <a:chExt cx="1698109" cy="589139"/>
            </a:xfrm>
          </p:grpSpPr>
          <p:pic>
            <p:nvPicPr>
              <p:cNvPr id="33" name="Google Shape;33;p22"/>
              <p:cNvPicPr preferRelativeResize="0"/>
              <p:nvPr/>
            </p:nvPicPr>
            <p:blipFill rotWithShape="1">
              <a:blip r:embed="rId2">
                <a:alphaModFix/>
              </a:blip>
              <a:srcRect/>
              <a:stretch/>
            </p:blipFill>
            <p:spPr>
              <a:xfrm>
                <a:off x="4736026" y="-3144621"/>
                <a:ext cx="1698109" cy="589139"/>
              </a:xfrm>
              <a:prstGeom prst="rect">
                <a:avLst/>
              </a:prstGeom>
              <a:noFill/>
              <a:ln>
                <a:noFill/>
              </a:ln>
            </p:spPr>
          </p:pic>
          <p:sp>
            <p:nvSpPr>
              <p:cNvPr id="34" name="Google Shape;34;p22"/>
              <p:cNvSpPr/>
              <p:nvPr/>
            </p:nvSpPr>
            <p:spPr>
              <a:xfrm>
                <a:off x="5292025" y="-3085266"/>
                <a:ext cx="346227" cy="166715"/>
              </a:xfrm>
              <a:prstGeom prst="roundRect">
                <a:avLst>
                  <a:gd name="adj" fmla="val 20963"/>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Key message">
  <p:cSld name="1_Key message">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430377" y="1424520"/>
            <a:ext cx="7392828" cy="1877608"/>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1"/>
              <a:buNone/>
              <a:defRPr/>
            </a:lvl1pPr>
            <a:lvl2pPr marL="914400" lvl="1" indent="-228600" algn="l">
              <a:lnSpc>
                <a:spcPct val="100000"/>
              </a:lnSpc>
              <a:spcBef>
                <a:spcPts val="1200"/>
              </a:spcBef>
              <a:spcAft>
                <a:spcPts val="0"/>
              </a:spcAft>
              <a:buSzPts val="1600"/>
              <a:buNone/>
              <a:defRPr/>
            </a:lvl2pPr>
            <a:lvl3pPr marL="1371600" lvl="2" indent="-330200" algn="l">
              <a:lnSpc>
                <a:spcPct val="100000"/>
              </a:lnSpc>
              <a:spcBef>
                <a:spcPts val="1200"/>
              </a:spcBef>
              <a:spcAft>
                <a:spcPts val="0"/>
              </a:spcAft>
              <a:buSzPts val="1600"/>
              <a:buChar char="•"/>
              <a:defRPr/>
            </a:lvl3pPr>
            <a:lvl4pPr marL="1828800" lvl="3" indent="-330200" algn="l">
              <a:lnSpc>
                <a:spcPct val="100000"/>
              </a:lnSpc>
              <a:spcBef>
                <a:spcPts val="1200"/>
              </a:spcBef>
              <a:spcAft>
                <a:spcPts val="0"/>
              </a:spcAft>
              <a:buSzPts val="1600"/>
              <a:buChar char="-"/>
              <a:defRPr/>
            </a:lvl4pPr>
            <a:lvl5pPr marL="2286000" lvl="4" indent="-330200" algn="l">
              <a:lnSpc>
                <a:spcPct val="100000"/>
              </a:lnSpc>
              <a:spcBef>
                <a:spcPts val="1200"/>
              </a:spcBef>
              <a:spcAft>
                <a:spcPts val="0"/>
              </a:spcAft>
              <a:buSzPts val="1600"/>
              <a:buChar char="◦"/>
              <a:defRPr/>
            </a:lvl5pPr>
            <a:lvl6pPr marL="2743200" lvl="5" indent="-330200" algn="l">
              <a:lnSpc>
                <a:spcPct val="100000"/>
              </a:lnSpc>
              <a:spcBef>
                <a:spcPts val="1200"/>
              </a:spcBef>
              <a:spcAft>
                <a:spcPts val="0"/>
              </a:spcAft>
              <a:buSzPts val="1600"/>
              <a:buAutoNum type="arabicPeriod"/>
              <a:defRPr/>
            </a:lvl6pPr>
            <a:lvl7pPr marL="3200400" lvl="6" indent="-330200" algn="l">
              <a:lnSpc>
                <a:spcPct val="100000"/>
              </a:lnSpc>
              <a:spcBef>
                <a:spcPts val="1200"/>
              </a:spcBef>
              <a:spcAft>
                <a:spcPts val="0"/>
              </a:spcAft>
              <a:buSzPts val="1600"/>
              <a:buAutoNum type="alphaLcPeriod"/>
              <a:defRPr/>
            </a:lvl7pPr>
            <a:lvl8pPr marL="3657600" lvl="7" indent="-330200" algn="l">
              <a:lnSpc>
                <a:spcPct val="100000"/>
              </a:lnSpc>
              <a:spcBef>
                <a:spcPts val="1200"/>
              </a:spcBef>
              <a:spcAft>
                <a:spcPts val="0"/>
              </a:spcAft>
              <a:buSzPts val="1600"/>
              <a:buAutoNum type="romanLcPeriod"/>
              <a:defRPr/>
            </a:lvl8pPr>
            <a:lvl9pPr marL="4114800" lvl="8" indent="-228600" algn="l">
              <a:lnSpc>
                <a:spcPct val="100000"/>
              </a:lnSpc>
              <a:spcBef>
                <a:spcPts val="1200"/>
              </a:spcBef>
              <a:spcAft>
                <a:spcPts val="1200"/>
              </a:spcAft>
              <a:buSzPts val="2400"/>
              <a:buNone/>
              <a:defRPr/>
            </a:lvl9pPr>
          </a:lstStyle>
          <a:p>
            <a:endParaRPr/>
          </a:p>
        </p:txBody>
      </p:sp>
      <p:sp>
        <p:nvSpPr>
          <p:cNvPr id="37" name="Google Shape;37;p10"/>
          <p:cNvSpPr txBox="1">
            <a:spLocks noGrp="1"/>
          </p:cNvSpPr>
          <p:nvPr>
            <p:ph type="title"/>
          </p:nvPr>
        </p:nvSpPr>
        <p:spPr>
          <a:xfrm>
            <a:off x="430374" y="356770"/>
            <a:ext cx="11329828" cy="57451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8" name="Google Shape;38;p10"/>
          <p:cNvGrpSpPr/>
          <p:nvPr/>
        </p:nvGrpSpPr>
        <p:grpSpPr>
          <a:xfrm>
            <a:off x="12275233" y="2"/>
            <a:ext cx="2706315" cy="1921926"/>
            <a:chOff x="3528102" y="847657"/>
            <a:chExt cx="2029736" cy="1441445"/>
          </a:xfrm>
        </p:grpSpPr>
        <p:sp>
          <p:nvSpPr>
            <p:cNvPr id="39" name="Google Shape;39;p10"/>
            <p:cNvSpPr/>
            <p:nvPr/>
          </p:nvSpPr>
          <p:spPr>
            <a:xfrm>
              <a:off x="3528102" y="847657"/>
              <a:ext cx="2029736" cy="1441445"/>
            </a:xfrm>
            <a:prstGeom prst="rect">
              <a:avLst/>
            </a:prstGeom>
            <a:solidFill>
              <a:srgbClr val="FFFFFF"/>
            </a:solidFill>
            <a:ln>
              <a:noFill/>
            </a:ln>
          </p:spPr>
          <p:txBody>
            <a:bodyPr spcFirstLastPara="1" wrap="square" lIns="36000" tIns="36000" rIns="36000" bIns="36000" anchor="t" anchorCtr="0">
              <a:spAutoFit/>
            </a:bodyPr>
            <a:lstStyle/>
            <a:p>
              <a:pPr marL="0" marR="0" lvl="2" indent="0" algn="l" rtl="0">
                <a:lnSpc>
                  <a:spcPct val="100000"/>
                </a:lnSpc>
                <a:spcBef>
                  <a:spcPts val="0"/>
                </a:spcBef>
                <a:spcAft>
                  <a:spcPts val="0"/>
                </a:spcAft>
                <a:buClr>
                  <a:srgbClr val="000000"/>
                </a:buClr>
                <a:buSzPts val="601"/>
                <a:buFont typeface="Arial"/>
                <a:buNone/>
              </a:pPr>
              <a:r>
                <a:rPr lang="en-US" sz="601" b="1" i="0" u="none" strike="noStrike" cap="none">
                  <a:solidFill>
                    <a:srgbClr val="000000"/>
                  </a:solidFill>
                  <a:latin typeface="Calibri"/>
                  <a:ea typeface="Calibri"/>
                  <a:cs typeface="Calibri"/>
                  <a:sym typeface="Calibri"/>
                </a:rPr>
                <a:t>Reapplying the Slide Layout</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601"/>
                <a:buFont typeface="Arial"/>
                <a:buNone/>
              </a:pPr>
              <a:r>
                <a:rPr lang="en-US" sz="601" b="0" i="0" u="none" strike="noStrike" cap="none">
                  <a:solidFill>
                    <a:srgbClr val="000000"/>
                  </a:solidFill>
                  <a:latin typeface="Calibri"/>
                  <a:ea typeface="Calibri"/>
                  <a:cs typeface="Calibri"/>
                  <a:sym typeface="Calibri"/>
                </a:rPr>
                <a:t>Putting text into a placeholder not only ensures the text sits in the correct place and is formatted correctly, it also helps to update the page quickly and efficiently. </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Right click on the page</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on ‘Layout’</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Select the layout you require</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601"/>
                <a:buFont typeface="Arial"/>
                <a:buNone/>
              </a:pPr>
              <a:r>
                <a:rPr lang="en-US" sz="601" b="1" i="0" u="none" strike="noStrike" cap="none">
                  <a:solidFill>
                    <a:srgbClr val="000000"/>
                  </a:solidFill>
                  <a:latin typeface="Calibri"/>
                  <a:ea typeface="Calibri"/>
                  <a:cs typeface="Calibri"/>
                  <a:sym typeface="Calibri"/>
                </a:rPr>
                <a:t>Text bullet formatting</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To use text/bullet formatting levels correctly, use the Increase List Level and Decrease List Level buttons from the Paragraph group on the Home tab</a:t>
              </a:r>
              <a:endParaRPr sz="1400" b="0" i="0" u="none" strike="noStrike" cap="none">
                <a:solidFill>
                  <a:srgbClr val="000000"/>
                </a:solidFill>
                <a:latin typeface="Arial"/>
                <a:ea typeface="Arial"/>
                <a:cs typeface="Arial"/>
                <a:sym typeface="Arial"/>
              </a:endParaRPr>
            </a:p>
            <a:p>
              <a:pPr marL="724" marR="0" lvl="2" indent="0" algn="l" rtl="0">
                <a:lnSpc>
                  <a:spcPct val="100000"/>
                </a:lnSpc>
                <a:spcBef>
                  <a:spcPts val="0"/>
                </a:spcBef>
                <a:spcAft>
                  <a:spcPts val="0"/>
                </a:spcAft>
                <a:buClr>
                  <a:srgbClr val="000000"/>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rgbClr val="000000"/>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rgbClr val="000000"/>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rgbClr val="000000"/>
                </a:buClr>
                <a:buSzPts val="601"/>
                <a:buFont typeface="Arial"/>
                <a:buNone/>
              </a:pPr>
              <a:endParaRPr sz="601" b="0" i="0" u="none" strike="noStrike" cap="none">
                <a:solidFill>
                  <a:srgbClr val="000000"/>
                </a:solidFill>
                <a:latin typeface="Calibri"/>
                <a:ea typeface="Calibri"/>
                <a:cs typeface="Calibri"/>
                <a:sym typeface="Calibri"/>
              </a:endParaRPr>
            </a:p>
            <a:p>
              <a:pPr marL="0" marR="0" lvl="2" indent="0" algn="l" rtl="0">
                <a:lnSpc>
                  <a:spcPct val="100000"/>
                </a:lnSpc>
                <a:spcBef>
                  <a:spcPts val="0"/>
                </a:spcBef>
                <a:spcAft>
                  <a:spcPts val="0"/>
                </a:spcAft>
                <a:buClr>
                  <a:srgbClr val="000000"/>
                </a:buClr>
                <a:buSzPts val="601"/>
                <a:buFont typeface="Arial"/>
                <a:buNone/>
              </a:pPr>
              <a:r>
                <a:rPr lang="en-US" sz="601" b="0" i="0" u="none" strike="noStrike" cap="none">
                  <a:solidFill>
                    <a:srgbClr val="000000"/>
                  </a:solidFill>
                  <a:latin typeface="Calibri"/>
                  <a:ea typeface="Calibri"/>
                  <a:cs typeface="Calibri"/>
                  <a:sym typeface="Calibri"/>
                </a:rPr>
                <a:t>Alternatively you can use the keyboard shortcuts:</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Shift+Alt+Right arrow key = increase level</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Shift+Alt+Left arrow key = decrease level</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601"/>
                <a:buFont typeface="Arial"/>
                <a:buNone/>
              </a:pPr>
              <a:r>
                <a:rPr lang="en-US" sz="601" b="1" i="0" u="none" strike="noStrike" cap="none">
                  <a:solidFill>
                    <a:srgbClr val="000000"/>
                  </a:solidFill>
                  <a:latin typeface="Calibri"/>
                  <a:ea typeface="Calibri"/>
                  <a:cs typeface="Calibri"/>
                  <a:sym typeface="Calibri"/>
                </a:rPr>
                <a:t>Guides</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To ensure all other elements aside from placeholders are positioned correctly, switch your drawing guides on</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Alt+F9</a:t>
              </a:r>
              <a:endParaRPr sz="1400" b="0" i="0" u="none" strike="noStrike" cap="none">
                <a:solidFill>
                  <a:srgbClr val="000000"/>
                </a:solidFill>
                <a:latin typeface="Arial"/>
                <a:ea typeface="Arial"/>
                <a:cs typeface="Arial"/>
                <a:sym typeface="Arial"/>
              </a:endParaRPr>
            </a:p>
          </p:txBody>
        </p:sp>
        <p:grpSp>
          <p:nvGrpSpPr>
            <p:cNvPr id="40" name="Google Shape;40;p10"/>
            <p:cNvGrpSpPr/>
            <p:nvPr/>
          </p:nvGrpSpPr>
          <p:grpSpPr>
            <a:xfrm>
              <a:off x="3568059" y="1907313"/>
              <a:ext cx="1038536" cy="360283"/>
              <a:chOff x="4736026" y="-3144621"/>
              <a:chExt cx="1698109" cy="589139"/>
            </a:xfrm>
          </p:grpSpPr>
          <p:pic>
            <p:nvPicPr>
              <p:cNvPr id="41" name="Google Shape;41;p10"/>
              <p:cNvPicPr preferRelativeResize="0"/>
              <p:nvPr/>
            </p:nvPicPr>
            <p:blipFill rotWithShape="1">
              <a:blip r:embed="rId2">
                <a:alphaModFix/>
              </a:blip>
              <a:srcRect/>
              <a:stretch/>
            </p:blipFill>
            <p:spPr>
              <a:xfrm>
                <a:off x="4736026" y="-3144621"/>
                <a:ext cx="1698109" cy="589139"/>
              </a:xfrm>
              <a:prstGeom prst="rect">
                <a:avLst/>
              </a:prstGeom>
              <a:noFill/>
              <a:ln>
                <a:noFill/>
              </a:ln>
            </p:spPr>
          </p:pic>
          <p:sp>
            <p:nvSpPr>
              <p:cNvPr id="42" name="Google Shape;42;p10"/>
              <p:cNvSpPr/>
              <p:nvPr/>
            </p:nvSpPr>
            <p:spPr>
              <a:xfrm>
                <a:off x="5292025" y="-3085266"/>
                <a:ext cx="346227" cy="166715"/>
              </a:xfrm>
              <a:prstGeom prst="roundRect">
                <a:avLst>
                  <a:gd name="adj" fmla="val 20963"/>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1"/>
                  <a:buFont typeface="Arial"/>
                  <a:buNone/>
                </a:pPr>
                <a:endParaRPr sz="601" b="0" i="0" u="none" strike="noStrike" cap="none">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ull chart only">
  <p:cSld name="Full chart only">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430374" y="356770"/>
            <a:ext cx="11329828" cy="57451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a:spLocks noGrp="1"/>
          </p:cNvSpPr>
          <p:nvPr>
            <p:ph type="chart" idx="2"/>
          </p:nvPr>
        </p:nvSpPr>
        <p:spPr>
          <a:xfrm>
            <a:off x="431801" y="1416669"/>
            <a:ext cx="11328000" cy="46052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801"/>
              <a:buFont typeface="Arial"/>
              <a:buNone/>
              <a:defRPr sz="1801" b="1" i="0" u="none" strike="noStrike" cap="none">
                <a:solidFill>
                  <a:schemeClr val="accent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1200"/>
              </a:spcBef>
              <a:spcAft>
                <a:spcPts val="0"/>
              </a:spcAft>
              <a:buClr>
                <a:schemeClr val="accent1"/>
              </a:buClr>
              <a:buSzPts val="1600"/>
              <a:buFont typeface="Arial"/>
              <a:buAutoNum type="arabicPeriod"/>
              <a:defRPr sz="1600" b="0" i="0" u="none" strike="noStrike" cap="none">
                <a:solidFill>
                  <a:schemeClr val="dk1"/>
                </a:solidFill>
                <a:latin typeface="Arial"/>
                <a:ea typeface="Arial"/>
                <a:cs typeface="Arial"/>
                <a:sym typeface="Arial"/>
              </a:defRPr>
            </a:lvl6pPr>
            <a:lvl7pPr marR="0" lvl="6" algn="l" rtl="0">
              <a:lnSpc>
                <a:spcPct val="100000"/>
              </a:lnSpc>
              <a:spcBef>
                <a:spcPts val="1200"/>
              </a:spcBef>
              <a:spcAft>
                <a:spcPts val="0"/>
              </a:spcAft>
              <a:buClr>
                <a:schemeClr val="accent1"/>
              </a:buClr>
              <a:buSzPts val="1600"/>
              <a:buFont typeface="Arial"/>
              <a:buAutoNum type="alphaLcPeriod"/>
              <a:defRPr sz="16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accent1"/>
              </a:buClr>
              <a:buSzPts val="1600"/>
              <a:buFont typeface="Arial"/>
              <a:buAutoNum type="romanLcPeriod"/>
              <a:defRPr sz="1600" b="0" i="0" u="none" strike="noStrike" cap="none">
                <a:solidFill>
                  <a:schemeClr val="dk1"/>
                </a:solidFill>
                <a:latin typeface="Arial"/>
                <a:ea typeface="Arial"/>
                <a:cs typeface="Arial"/>
                <a:sym typeface="Arial"/>
              </a:defRPr>
            </a:lvl8pPr>
            <a:lvl9pPr marR="0" lvl="8" algn="l" rtl="0">
              <a:lnSpc>
                <a:spcPct val="100000"/>
              </a:lnSpc>
              <a:spcBef>
                <a:spcPts val="1200"/>
              </a:spcBef>
              <a:spcAft>
                <a:spcPts val="1200"/>
              </a:spcAft>
              <a:buClr>
                <a:schemeClr val="dk1"/>
              </a:buClr>
              <a:buSzPts val="2400"/>
              <a:buFont typeface="Arial"/>
              <a:buNone/>
              <a:defRPr sz="2400" b="0" i="0" u="none" strike="noStrike" cap="none">
                <a:solidFill>
                  <a:schemeClr val="accent1"/>
                </a:solidFill>
                <a:latin typeface="Arial"/>
                <a:ea typeface="Arial"/>
                <a:cs typeface="Arial"/>
                <a:sym typeface="Arial"/>
              </a:defRPr>
            </a:lvl9pPr>
          </a:lstStyle>
          <a:p>
            <a:endParaRPr/>
          </a:p>
        </p:txBody>
      </p:sp>
      <p:sp>
        <p:nvSpPr>
          <p:cNvPr id="46" name="Google Shape;46;p23"/>
          <p:cNvSpPr/>
          <p:nvPr/>
        </p:nvSpPr>
        <p:spPr>
          <a:xfrm>
            <a:off x="12275233" y="6"/>
            <a:ext cx="2706315" cy="997315"/>
          </a:xfrm>
          <a:prstGeom prst="rect">
            <a:avLst/>
          </a:prstGeom>
          <a:solidFill>
            <a:srgbClr val="FFFFFF"/>
          </a:solidFill>
          <a:ln>
            <a:noFill/>
          </a:ln>
        </p:spPr>
        <p:txBody>
          <a:bodyPr spcFirstLastPara="1" wrap="square" lIns="36000" tIns="36000" rIns="36000" bIns="36000" anchor="t" anchorCtr="0">
            <a:spAutoFit/>
          </a:bodyPr>
          <a:lstStyle/>
          <a:p>
            <a:pPr marL="0" marR="0" lvl="2" indent="0" algn="l" rtl="0">
              <a:lnSpc>
                <a:spcPct val="100000"/>
              </a:lnSpc>
              <a:spcBef>
                <a:spcPts val="0"/>
              </a:spcBef>
              <a:spcAft>
                <a:spcPts val="0"/>
              </a:spcAft>
              <a:buClr>
                <a:srgbClr val="4472C4"/>
              </a:buClr>
              <a:buSzPts val="601"/>
              <a:buFont typeface="Arial"/>
              <a:buNone/>
            </a:pPr>
            <a:r>
              <a:rPr lang="en-US" sz="601" b="1" i="0" u="none" strike="noStrike" cap="none">
                <a:solidFill>
                  <a:srgbClr val="000000"/>
                </a:solidFill>
                <a:latin typeface="Calibri"/>
                <a:ea typeface="Calibri"/>
                <a:cs typeface="Calibri"/>
                <a:sym typeface="Calibri"/>
              </a:rPr>
              <a:t>Insert a chart</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on the chart icon and select the chart you require</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On the Insert tab choose ‘Chart’ and from the available options choose the type of chart you require</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Format the chart</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Update the chart title text box</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Update source and notes</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4472C4"/>
              </a:buClr>
              <a:buSzPts val="601"/>
              <a:buFont typeface="Arial"/>
              <a:buNone/>
            </a:pPr>
            <a:r>
              <a:rPr lang="en-US" sz="601" b="1" i="0" u="none" strike="noStrike" cap="none">
                <a:solidFill>
                  <a:srgbClr val="000000"/>
                </a:solidFill>
                <a:latin typeface="Calibri"/>
                <a:ea typeface="Calibri"/>
                <a:cs typeface="Calibri"/>
                <a:sym typeface="Calibri"/>
              </a:rPr>
              <a:t>Update existing chart</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on the existing chart and delete</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Follow steps for inserting a chart above</a:t>
            </a:r>
            <a:endParaRPr sz="601"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Cover">
  <p:cSld name="1_Cover">
    <p:bg>
      <p:bgPr>
        <a:solidFill>
          <a:schemeClr val="accent1"/>
        </a:solidFill>
        <a:effectLst/>
      </p:bgPr>
    </p:bg>
    <p:spTree>
      <p:nvGrpSpPr>
        <p:cNvPr id="1" name="Shape 47"/>
        <p:cNvGrpSpPr/>
        <p:nvPr/>
      </p:nvGrpSpPr>
      <p:grpSpPr>
        <a:xfrm>
          <a:off x="0" y="0"/>
          <a:ext cx="0" cy="0"/>
          <a:chOff x="0" y="0"/>
          <a:chExt cx="0" cy="0"/>
        </a:xfrm>
      </p:grpSpPr>
      <p:sp>
        <p:nvSpPr>
          <p:cNvPr id="48" name="Google Shape;48;p24"/>
          <p:cNvSpPr txBox="1">
            <a:spLocks noGrp="1"/>
          </p:cNvSpPr>
          <p:nvPr>
            <p:ph type="title"/>
          </p:nvPr>
        </p:nvSpPr>
        <p:spPr>
          <a:xfrm>
            <a:off x="540935" y="1411824"/>
            <a:ext cx="5378452" cy="1157385"/>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1400"/>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body" idx="1"/>
          </p:nvPr>
        </p:nvSpPr>
        <p:spPr>
          <a:xfrm>
            <a:off x="568765" y="3467402"/>
            <a:ext cx="5378452" cy="52339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1"/>
              <a:buFont typeface="Arial"/>
              <a:buNone/>
              <a:defRPr>
                <a:solidFill>
                  <a:schemeClr val="lt1"/>
                </a:solidFill>
              </a:defRPr>
            </a:lvl1pPr>
            <a:lvl2pPr marL="914400" lvl="1" indent="-228600" algn="l">
              <a:lnSpc>
                <a:spcPct val="100000"/>
              </a:lnSpc>
              <a:spcBef>
                <a:spcPts val="0"/>
              </a:spcBef>
              <a:spcAft>
                <a:spcPts val="0"/>
              </a:spcAft>
              <a:buSzPts val="1600"/>
              <a:buFont typeface="Arial"/>
              <a:buNone/>
              <a:defRPr>
                <a:solidFill>
                  <a:schemeClr val="lt1"/>
                </a:solidFill>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00000"/>
              </a:lnSpc>
              <a:spcBef>
                <a:spcPts val="1200"/>
              </a:spcBef>
              <a:spcAft>
                <a:spcPts val="0"/>
              </a:spcAft>
              <a:buSzPts val="1800"/>
              <a:buAutoNum type="arabicPeriod"/>
              <a:defRPr/>
            </a:lvl6pPr>
            <a:lvl7pPr marL="3200400" lvl="6" indent="-342900" algn="l">
              <a:lnSpc>
                <a:spcPct val="100000"/>
              </a:lnSpc>
              <a:spcBef>
                <a:spcPts val="1200"/>
              </a:spcBef>
              <a:spcAft>
                <a:spcPts val="0"/>
              </a:spcAft>
              <a:buSzPts val="1800"/>
              <a:buAutoNum type="alphaLcPeriod"/>
              <a:defRPr/>
            </a:lvl7pPr>
            <a:lvl8pPr marL="3657600" lvl="7" indent="-342900" algn="l">
              <a:lnSpc>
                <a:spcPct val="100000"/>
              </a:lnSpc>
              <a:spcBef>
                <a:spcPts val="1200"/>
              </a:spcBef>
              <a:spcAft>
                <a:spcPts val="0"/>
              </a:spcAft>
              <a:buSzPts val="1800"/>
              <a:buAutoNum type="romanLcPeriod"/>
              <a:defRPr/>
            </a:lvl8pPr>
            <a:lvl9pPr marL="4114800" lvl="8" indent="-228600" algn="l">
              <a:lnSpc>
                <a:spcPct val="100000"/>
              </a:lnSpc>
              <a:spcBef>
                <a:spcPts val="1200"/>
              </a:spcBef>
              <a:spcAft>
                <a:spcPts val="1200"/>
              </a:spcAft>
              <a:buSzPts val="1800"/>
              <a:buNone/>
              <a:defRPr/>
            </a:lvl9pPr>
          </a:lstStyle>
          <a:p>
            <a:endParaRPr/>
          </a:p>
        </p:txBody>
      </p:sp>
      <p:grpSp>
        <p:nvGrpSpPr>
          <p:cNvPr id="50" name="Google Shape;50;p24"/>
          <p:cNvGrpSpPr/>
          <p:nvPr/>
        </p:nvGrpSpPr>
        <p:grpSpPr>
          <a:xfrm>
            <a:off x="568761" y="6133629"/>
            <a:ext cx="2540000" cy="401519"/>
            <a:chOff x="2910342" y="325575"/>
            <a:chExt cx="5928968" cy="1249653"/>
          </a:xfrm>
        </p:grpSpPr>
        <p:sp>
          <p:nvSpPr>
            <p:cNvPr id="51" name="Google Shape;51;p24"/>
            <p:cNvSpPr/>
            <p:nvPr/>
          </p:nvSpPr>
          <p:spPr>
            <a:xfrm>
              <a:off x="7911705" y="325575"/>
              <a:ext cx="275254" cy="275254"/>
            </a:xfrm>
            <a:custGeom>
              <a:avLst/>
              <a:gdLst/>
              <a:ahLst/>
              <a:cxnLst/>
              <a:rect l="l" t="t" r="r" b="b"/>
              <a:pathLst>
                <a:path w="275253" h="275253" extrusionOk="0">
                  <a:moveTo>
                    <a:pt x="254610" y="139003"/>
                  </a:moveTo>
                  <a:lnTo>
                    <a:pt x="136251" y="254610"/>
                  </a:lnTo>
                  <a:lnTo>
                    <a:pt x="20644" y="139003"/>
                  </a:lnTo>
                  <a:lnTo>
                    <a:pt x="136251" y="2064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52" name="Google Shape;52;p24"/>
            <p:cNvSpPr/>
            <p:nvPr/>
          </p:nvSpPr>
          <p:spPr>
            <a:xfrm>
              <a:off x="7947488" y="680652"/>
              <a:ext cx="192678" cy="633084"/>
            </a:xfrm>
            <a:custGeom>
              <a:avLst/>
              <a:gdLst/>
              <a:ahLst/>
              <a:cxnLst/>
              <a:rect l="l" t="t" r="r" b="b"/>
              <a:pathLst>
                <a:path w="192677" h="633083" extrusionOk="0">
                  <a:moveTo>
                    <a:pt x="20644" y="20644"/>
                  </a:moveTo>
                  <a:lnTo>
                    <a:pt x="180291" y="20644"/>
                  </a:lnTo>
                  <a:lnTo>
                    <a:pt x="180291" y="631708"/>
                  </a:lnTo>
                  <a:lnTo>
                    <a:pt x="20644" y="63170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53" name="Google Shape;53;p24"/>
            <p:cNvSpPr/>
            <p:nvPr/>
          </p:nvSpPr>
          <p:spPr>
            <a:xfrm>
              <a:off x="2910342"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54" name="Google Shape;54;p24"/>
            <p:cNvSpPr/>
            <p:nvPr/>
          </p:nvSpPr>
          <p:spPr>
            <a:xfrm>
              <a:off x="2910342"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55" name="Google Shape;55;p24"/>
            <p:cNvSpPr/>
            <p:nvPr/>
          </p:nvSpPr>
          <p:spPr>
            <a:xfrm>
              <a:off x="3488375" y="686158"/>
              <a:ext cx="578033" cy="660609"/>
            </a:xfrm>
            <a:custGeom>
              <a:avLst/>
              <a:gdLst/>
              <a:ahLst/>
              <a:cxnLst/>
              <a:rect l="l" t="t" r="r" b="b"/>
              <a:pathLst>
                <a:path w="578033" h="660609" extrusionOk="0">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56" name="Google Shape;56;p24"/>
            <p:cNvSpPr/>
            <p:nvPr/>
          </p:nvSpPr>
          <p:spPr>
            <a:xfrm>
              <a:off x="4077418" y="526510"/>
              <a:ext cx="330305" cy="798236"/>
            </a:xfrm>
            <a:custGeom>
              <a:avLst/>
              <a:gdLst/>
              <a:ahLst/>
              <a:cxnLst/>
              <a:rect l="l" t="t" r="r" b="b"/>
              <a:pathLst>
                <a:path w="330304" h="798236" extrusionOk="0">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57" name="Google Shape;57;p24"/>
            <p:cNvSpPr/>
            <p:nvPr/>
          </p:nvSpPr>
          <p:spPr>
            <a:xfrm>
              <a:off x="4077418" y="526510"/>
              <a:ext cx="330305" cy="798236"/>
            </a:xfrm>
            <a:custGeom>
              <a:avLst/>
              <a:gdLst/>
              <a:ahLst/>
              <a:cxnLst/>
              <a:rect l="l" t="t" r="r" b="b"/>
              <a:pathLst>
                <a:path w="330304" h="798236" extrusionOk="0">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58" name="Google Shape;58;p24"/>
            <p:cNvSpPr/>
            <p:nvPr/>
          </p:nvSpPr>
          <p:spPr>
            <a:xfrm>
              <a:off x="4501309" y="476965"/>
              <a:ext cx="110102" cy="853287"/>
            </a:xfrm>
            <a:custGeom>
              <a:avLst/>
              <a:gdLst/>
              <a:ahLst/>
              <a:cxnLst/>
              <a:rect l="l" t="t" r="r" b="b"/>
              <a:pathLst>
                <a:path w="110101" h="853286" extrusionOk="0">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59" name="Google Shape;59;p24"/>
            <p:cNvSpPr/>
            <p:nvPr/>
          </p:nvSpPr>
          <p:spPr>
            <a:xfrm>
              <a:off x="4501309" y="702673"/>
              <a:ext cx="110102" cy="605559"/>
            </a:xfrm>
            <a:custGeom>
              <a:avLst/>
              <a:gdLst/>
              <a:ahLst/>
              <a:cxnLst/>
              <a:rect l="l" t="t" r="r" b="b"/>
              <a:pathLst>
                <a:path w="110101" h="605558" extrusionOk="0">
                  <a:moveTo>
                    <a:pt x="20644" y="20644"/>
                  </a:moveTo>
                  <a:lnTo>
                    <a:pt x="92210" y="20644"/>
                  </a:lnTo>
                  <a:lnTo>
                    <a:pt x="92210" y="609687"/>
                  </a:lnTo>
                  <a:lnTo>
                    <a:pt x="20644" y="6096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60" name="Google Shape;60;p24"/>
            <p:cNvSpPr/>
            <p:nvPr/>
          </p:nvSpPr>
          <p:spPr>
            <a:xfrm>
              <a:off x="4501309" y="476965"/>
              <a:ext cx="110102" cy="137627"/>
            </a:xfrm>
            <a:custGeom>
              <a:avLst/>
              <a:gdLst/>
              <a:ahLst/>
              <a:cxnLst/>
              <a:rect l="l" t="t" r="r" b="b"/>
              <a:pathLst>
                <a:path w="110101" h="137626" extrusionOk="0">
                  <a:moveTo>
                    <a:pt x="20644" y="20644"/>
                  </a:moveTo>
                  <a:lnTo>
                    <a:pt x="92210" y="20644"/>
                  </a:lnTo>
                  <a:lnTo>
                    <a:pt x="92210" y="136251"/>
                  </a:lnTo>
                  <a:lnTo>
                    <a:pt x="20644" y="13625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61" name="Google Shape;61;p24"/>
            <p:cNvSpPr/>
            <p:nvPr/>
          </p:nvSpPr>
          <p:spPr>
            <a:xfrm>
              <a:off x="4680224" y="686158"/>
              <a:ext cx="578033" cy="660609"/>
            </a:xfrm>
            <a:custGeom>
              <a:avLst/>
              <a:gdLst/>
              <a:ahLst/>
              <a:cxnLst/>
              <a:rect l="l" t="t" r="r" b="b"/>
              <a:pathLst>
                <a:path w="578033" h="660609" extrusionOk="0">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62" name="Google Shape;62;p24"/>
            <p:cNvSpPr/>
            <p:nvPr/>
          </p:nvSpPr>
          <p:spPr>
            <a:xfrm>
              <a:off x="5340834"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63" name="Google Shape;63;p24"/>
            <p:cNvSpPr/>
            <p:nvPr/>
          </p:nvSpPr>
          <p:spPr>
            <a:xfrm>
              <a:off x="5340834"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64" name="Google Shape;64;p24"/>
            <p:cNvSpPr/>
            <p:nvPr/>
          </p:nvSpPr>
          <p:spPr>
            <a:xfrm>
              <a:off x="5918867" y="686158"/>
              <a:ext cx="578033" cy="660609"/>
            </a:xfrm>
            <a:custGeom>
              <a:avLst/>
              <a:gdLst/>
              <a:ahLst/>
              <a:cxnLst/>
              <a:rect l="l" t="t" r="r" b="b"/>
              <a:pathLst>
                <a:path w="578033" h="660609" extrusionOk="0">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65" name="Google Shape;65;p24"/>
            <p:cNvSpPr/>
            <p:nvPr/>
          </p:nvSpPr>
          <p:spPr>
            <a:xfrm>
              <a:off x="6582229" y="476965"/>
              <a:ext cx="110102" cy="853287"/>
            </a:xfrm>
            <a:custGeom>
              <a:avLst/>
              <a:gdLst/>
              <a:ahLst/>
              <a:cxnLst/>
              <a:rect l="l" t="t" r="r" b="b"/>
              <a:pathLst>
                <a:path w="110101" h="853286" extrusionOk="0">
                  <a:moveTo>
                    <a:pt x="20644" y="20644"/>
                  </a:moveTo>
                  <a:lnTo>
                    <a:pt x="92210" y="20644"/>
                  </a:lnTo>
                  <a:lnTo>
                    <a:pt x="92210" y="838148"/>
                  </a:lnTo>
                  <a:lnTo>
                    <a:pt x="20644" y="838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66" name="Google Shape;66;p24"/>
            <p:cNvSpPr/>
            <p:nvPr/>
          </p:nvSpPr>
          <p:spPr>
            <a:xfrm>
              <a:off x="6582229" y="476965"/>
              <a:ext cx="110102" cy="853287"/>
            </a:xfrm>
            <a:custGeom>
              <a:avLst/>
              <a:gdLst/>
              <a:ahLst/>
              <a:cxnLst/>
              <a:rect l="l" t="t" r="r" b="b"/>
              <a:pathLst>
                <a:path w="110101" h="853286" extrusionOk="0">
                  <a:moveTo>
                    <a:pt x="20644" y="20644"/>
                  </a:moveTo>
                  <a:lnTo>
                    <a:pt x="92210" y="20644"/>
                  </a:lnTo>
                  <a:lnTo>
                    <a:pt x="92210" y="838148"/>
                  </a:lnTo>
                  <a:lnTo>
                    <a:pt x="20644" y="838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67" name="Google Shape;67;p24"/>
            <p:cNvSpPr/>
            <p:nvPr/>
          </p:nvSpPr>
          <p:spPr>
            <a:xfrm>
              <a:off x="6766649" y="666890"/>
              <a:ext cx="605559" cy="908338"/>
            </a:xfrm>
            <a:custGeom>
              <a:avLst/>
              <a:gdLst/>
              <a:ahLst/>
              <a:cxnLst/>
              <a:rect l="l" t="t" r="r" b="b"/>
              <a:pathLst>
                <a:path w="605558" h="908337" extrusionOk="0">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68" name="Google Shape;68;p24"/>
            <p:cNvSpPr/>
            <p:nvPr/>
          </p:nvSpPr>
          <p:spPr>
            <a:xfrm>
              <a:off x="7485061" y="666890"/>
              <a:ext cx="385355" cy="660609"/>
            </a:xfrm>
            <a:custGeom>
              <a:avLst/>
              <a:gdLst/>
              <a:ahLst/>
              <a:cxnLst/>
              <a:rect l="l" t="t" r="r" b="b"/>
              <a:pathLst>
                <a:path w="385355" h="660609" extrusionOk="0">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69" name="Google Shape;69;p24"/>
            <p:cNvSpPr/>
            <p:nvPr/>
          </p:nvSpPr>
          <p:spPr>
            <a:xfrm>
              <a:off x="8206226" y="471460"/>
              <a:ext cx="633084" cy="853287"/>
            </a:xfrm>
            <a:custGeom>
              <a:avLst/>
              <a:gdLst/>
              <a:ahLst/>
              <a:cxnLst/>
              <a:rect l="l" t="t" r="r" b="b"/>
              <a:pathLst>
                <a:path w="633083" h="853286" extrusionOk="0">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grpSp>
      <p:pic>
        <p:nvPicPr>
          <p:cNvPr id="70" name="Google Shape;70;p24"/>
          <p:cNvPicPr preferRelativeResize="0"/>
          <p:nvPr/>
        </p:nvPicPr>
        <p:blipFill rotWithShape="1">
          <a:blip r:embed="rId2">
            <a:alphaModFix/>
          </a:blip>
          <a:srcRect l="7478" t="27066" r="32612"/>
          <a:stretch/>
        </p:blipFill>
        <p:spPr>
          <a:xfrm rot="10800000" flipH="1">
            <a:off x="3758270" y="2267566"/>
            <a:ext cx="8422548" cy="460721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Divider">
  <p:cSld name="1_Divider">
    <p:bg>
      <p:bgPr>
        <a:solidFill>
          <a:schemeClr val="accent1"/>
        </a:solidFill>
        <a:effectLst/>
      </p:bgPr>
    </p:bg>
    <p:spTree>
      <p:nvGrpSpPr>
        <p:cNvPr id="1" name="Shape 71"/>
        <p:cNvGrpSpPr/>
        <p:nvPr/>
      </p:nvGrpSpPr>
      <p:grpSpPr>
        <a:xfrm>
          <a:off x="0" y="0"/>
          <a:ext cx="0" cy="0"/>
          <a:chOff x="0" y="0"/>
          <a:chExt cx="0" cy="0"/>
        </a:xfrm>
      </p:grpSpPr>
      <p:sp>
        <p:nvSpPr>
          <p:cNvPr id="72" name="Google Shape;72;p25"/>
          <p:cNvSpPr txBox="1">
            <a:spLocks noGrp="1"/>
          </p:cNvSpPr>
          <p:nvPr>
            <p:ph type="body" idx="1"/>
          </p:nvPr>
        </p:nvSpPr>
        <p:spPr>
          <a:xfrm>
            <a:off x="560003" y="3382043"/>
            <a:ext cx="3365500" cy="76961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3200"/>
              <a:buFont typeface="Arial"/>
              <a:buNone/>
              <a:defRPr sz="3200" b="1">
                <a:solidFill>
                  <a:schemeClr val="lt1"/>
                </a:solidFill>
                <a:latin typeface="Arial"/>
                <a:ea typeface="Arial"/>
                <a:cs typeface="Arial"/>
                <a:sym typeface="Arial"/>
              </a:defRPr>
            </a:lvl1pPr>
            <a:lvl2pPr marL="914400" lvl="1" indent="-228600" algn="l">
              <a:lnSpc>
                <a:spcPct val="100000"/>
              </a:lnSpc>
              <a:spcBef>
                <a:spcPts val="0"/>
              </a:spcBef>
              <a:spcAft>
                <a:spcPts val="0"/>
              </a:spcAft>
              <a:buSzPts val="1801"/>
              <a:buFont typeface="Arial"/>
              <a:buNone/>
              <a:defRPr sz="1801" b="0">
                <a:solidFill>
                  <a:schemeClr val="lt1"/>
                </a:solidFill>
                <a:latin typeface="Arial"/>
                <a:ea typeface="Arial"/>
                <a:cs typeface="Arial"/>
                <a:sym typeface="Arial"/>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00000"/>
              </a:lnSpc>
              <a:spcBef>
                <a:spcPts val="1200"/>
              </a:spcBef>
              <a:spcAft>
                <a:spcPts val="0"/>
              </a:spcAft>
              <a:buSzPts val="1800"/>
              <a:buAutoNum type="arabicPeriod"/>
              <a:defRPr/>
            </a:lvl6pPr>
            <a:lvl7pPr marL="3200400" lvl="6" indent="-342900" algn="l">
              <a:lnSpc>
                <a:spcPct val="100000"/>
              </a:lnSpc>
              <a:spcBef>
                <a:spcPts val="1200"/>
              </a:spcBef>
              <a:spcAft>
                <a:spcPts val="0"/>
              </a:spcAft>
              <a:buSzPts val="1800"/>
              <a:buAutoNum type="alphaLcPeriod"/>
              <a:defRPr/>
            </a:lvl7pPr>
            <a:lvl8pPr marL="3657600" lvl="7" indent="-342900" algn="l">
              <a:lnSpc>
                <a:spcPct val="100000"/>
              </a:lnSpc>
              <a:spcBef>
                <a:spcPts val="1200"/>
              </a:spcBef>
              <a:spcAft>
                <a:spcPts val="0"/>
              </a:spcAft>
              <a:buSzPts val="1800"/>
              <a:buAutoNum type="romanLcPeriod"/>
              <a:defRPr/>
            </a:lvl8pPr>
            <a:lvl9pPr marL="4114800" lvl="8" indent="-228600" algn="l">
              <a:lnSpc>
                <a:spcPct val="100000"/>
              </a:lnSpc>
              <a:spcBef>
                <a:spcPts val="1200"/>
              </a:spcBef>
              <a:spcAft>
                <a:spcPts val="1200"/>
              </a:spcAft>
              <a:buSzPts val="1800"/>
              <a:buNone/>
              <a:defRPr/>
            </a:lvl9pPr>
          </a:lstStyle>
          <a:p>
            <a:endParaRPr/>
          </a:p>
        </p:txBody>
      </p:sp>
      <p:sp>
        <p:nvSpPr>
          <p:cNvPr id="73" name="Google Shape;73;p25"/>
          <p:cNvSpPr txBox="1">
            <a:spLocks noGrp="1"/>
          </p:cNvSpPr>
          <p:nvPr>
            <p:ph type="body" idx="2"/>
          </p:nvPr>
        </p:nvSpPr>
        <p:spPr>
          <a:xfrm>
            <a:off x="488642" y="1497029"/>
            <a:ext cx="3464991" cy="1769715"/>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0"/>
              </a:spcBef>
              <a:spcAft>
                <a:spcPts val="0"/>
              </a:spcAft>
              <a:buSzPts val="11500"/>
              <a:buFont typeface="Arial"/>
              <a:buNone/>
              <a:defRPr sz="11500">
                <a:solidFill>
                  <a:schemeClr val="lt1"/>
                </a:solidFill>
              </a:defRPr>
            </a:lvl1pPr>
            <a:lvl2pPr marL="914400" lvl="1" indent="-228600" algn="l">
              <a:lnSpc>
                <a:spcPct val="100000"/>
              </a:lnSpc>
              <a:spcBef>
                <a:spcPts val="1200"/>
              </a:spcBef>
              <a:spcAft>
                <a:spcPts val="0"/>
              </a:spcAft>
              <a:buSzPts val="1800"/>
              <a:buNone/>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00000"/>
              </a:lnSpc>
              <a:spcBef>
                <a:spcPts val="1200"/>
              </a:spcBef>
              <a:spcAft>
                <a:spcPts val="0"/>
              </a:spcAft>
              <a:buSzPts val="1800"/>
              <a:buAutoNum type="arabicPeriod"/>
              <a:defRPr/>
            </a:lvl6pPr>
            <a:lvl7pPr marL="3200400" lvl="6" indent="-342900" algn="l">
              <a:lnSpc>
                <a:spcPct val="100000"/>
              </a:lnSpc>
              <a:spcBef>
                <a:spcPts val="1200"/>
              </a:spcBef>
              <a:spcAft>
                <a:spcPts val="0"/>
              </a:spcAft>
              <a:buSzPts val="1800"/>
              <a:buAutoNum type="alphaLcPeriod"/>
              <a:defRPr/>
            </a:lvl7pPr>
            <a:lvl8pPr marL="3657600" lvl="7" indent="-342900" algn="l">
              <a:lnSpc>
                <a:spcPct val="100000"/>
              </a:lnSpc>
              <a:spcBef>
                <a:spcPts val="1200"/>
              </a:spcBef>
              <a:spcAft>
                <a:spcPts val="0"/>
              </a:spcAft>
              <a:buSzPts val="1800"/>
              <a:buAutoNum type="romanLcPeriod"/>
              <a:defRPr/>
            </a:lvl8pPr>
            <a:lvl9pPr marL="4114800" lvl="8" indent="-228600" algn="l">
              <a:lnSpc>
                <a:spcPct val="100000"/>
              </a:lnSpc>
              <a:spcBef>
                <a:spcPts val="1200"/>
              </a:spcBef>
              <a:spcAft>
                <a:spcPts val="1200"/>
              </a:spcAft>
              <a:buSzPts val="1800"/>
              <a:buNone/>
              <a:defRPr/>
            </a:lvl9pPr>
          </a:lstStyle>
          <a:p>
            <a:endParaRPr/>
          </a:p>
        </p:txBody>
      </p:sp>
      <p:grpSp>
        <p:nvGrpSpPr>
          <p:cNvPr id="74" name="Google Shape;74;p25"/>
          <p:cNvGrpSpPr/>
          <p:nvPr/>
        </p:nvGrpSpPr>
        <p:grpSpPr>
          <a:xfrm>
            <a:off x="568761" y="6133629"/>
            <a:ext cx="2540000" cy="401519"/>
            <a:chOff x="2910342" y="325575"/>
            <a:chExt cx="5928968" cy="1249653"/>
          </a:xfrm>
        </p:grpSpPr>
        <p:sp>
          <p:nvSpPr>
            <p:cNvPr id="75" name="Google Shape;75;p25"/>
            <p:cNvSpPr/>
            <p:nvPr/>
          </p:nvSpPr>
          <p:spPr>
            <a:xfrm>
              <a:off x="7911705" y="325575"/>
              <a:ext cx="275254" cy="275254"/>
            </a:xfrm>
            <a:custGeom>
              <a:avLst/>
              <a:gdLst/>
              <a:ahLst/>
              <a:cxnLst/>
              <a:rect l="l" t="t" r="r" b="b"/>
              <a:pathLst>
                <a:path w="275253" h="275253" extrusionOk="0">
                  <a:moveTo>
                    <a:pt x="254610" y="139003"/>
                  </a:moveTo>
                  <a:lnTo>
                    <a:pt x="136251" y="254610"/>
                  </a:lnTo>
                  <a:lnTo>
                    <a:pt x="20644" y="139003"/>
                  </a:lnTo>
                  <a:lnTo>
                    <a:pt x="136251" y="2064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76" name="Google Shape;76;p25"/>
            <p:cNvSpPr/>
            <p:nvPr/>
          </p:nvSpPr>
          <p:spPr>
            <a:xfrm>
              <a:off x="7947488" y="680652"/>
              <a:ext cx="192678" cy="633084"/>
            </a:xfrm>
            <a:custGeom>
              <a:avLst/>
              <a:gdLst/>
              <a:ahLst/>
              <a:cxnLst/>
              <a:rect l="l" t="t" r="r" b="b"/>
              <a:pathLst>
                <a:path w="192677" h="633083" extrusionOk="0">
                  <a:moveTo>
                    <a:pt x="20644" y="20644"/>
                  </a:moveTo>
                  <a:lnTo>
                    <a:pt x="180291" y="20644"/>
                  </a:lnTo>
                  <a:lnTo>
                    <a:pt x="180291" y="631708"/>
                  </a:lnTo>
                  <a:lnTo>
                    <a:pt x="20644" y="63170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77" name="Google Shape;77;p25"/>
            <p:cNvSpPr/>
            <p:nvPr/>
          </p:nvSpPr>
          <p:spPr>
            <a:xfrm>
              <a:off x="2910342"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78" name="Google Shape;78;p25"/>
            <p:cNvSpPr/>
            <p:nvPr/>
          </p:nvSpPr>
          <p:spPr>
            <a:xfrm>
              <a:off x="2910342"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79" name="Google Shape;79;p25"/>
            <p:cNvSpPr/>
            <p:nvPr/>
          </p:nvSpPr>
          <p:spPr>
            <a:xfrm>
              <a:off x="3488375" y="686158"/>
              <a:ext cx="578033" cy="660609"/>
            </a:xfrm>
            <a:custGeom>
              <a:avLst/>
              <a:gdLst/>
              <a:ahLst/>
              <a:cxnLst/>
              <a:rect l="l" t="t" r="r" b="b"/>
              <a:pathLst>
                <a:path w="578033" h="660609" extrusionOk="0">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80" name="Google Shape;80;p25"/>
            <p:cNvSpPr/>
            <p:nvPr/>
          </p:nvSpPr>
          <p:spPr>
            <a:xfrm>
              <a:off x="4077418" y="526510"/>
              <a:ext cx="330305" cy="798236"/>
            </a:xfrm>
            <a:custGeom>
              <a:avLst/>
              <a:gdLst/>
              <a:ahLst/>
              <a:cxnLst/>
              <a:rect l="l" t="t" r="r" b="b"/>
              <a:pathLst>
                <a:path w="330304" h="798236" extrusionOk="0">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81" name="Google Shape;81;p25"/>
            <p:cNvSpPr/>
            <p:nvPr/>
          </p:nvSpPr>
          <p:spPr>
            <a:xfrm>
              <a:off x="4077418" y="526510"/>
              <a:ext cx="330305" cy="798236"/>
            </a:xfrm>
            <a:custGeom>
              <a:avLst/>
              <a:gdLst/>
              <a:ahLst/>
              <a:cxnLst/>
              <a:rect l="l" t="t" r="r" b="b"/>
              <a:pathLst>
                <a:path w="330304" h="798236" extrusionOk="0">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82" name="Google Shape;82;p25"/>
            <p:cNvSpPr/>
            <p:nvPr/>
          </p:nvSpPr>
          <p:spPr>
            <a:xfrm>
              <a:off x="4501309" y="476965"/>
              <a:ext cx="110102" cy="853287"/>
            </a:xfrm>
            <a:custGeom>
              <a:avLst/>
              <a:gdLst/>
              <a:ahLst/>
              <a:cxnLst/>
              <a:rect l="l" t="t" r="r" b="b"/>
              <a:pathLst>
                <a:path w="110101" h="853286" extrusionOk="0">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83" name="Google Shape;83;p25"/>
            <p:cNvSpPr/>
            <p:nvPr/>
          </p:nvSpPr>
          <p:spPr>
            <a:xfrm>
              <a:off x="4501309" y="702673"/>
              <a:ext cx="110102" cy="605559"/>
            </a:xfrm>
            <a:custGeom>
              <a:avLst/>
              <a:gdLst/>
              <a:ahLst/>
              <a:cxnLst/>
              <a:rect l="l" t="t" r="r" b="b"/>
              <a:pathLst>
                <a:path w="110101" h="605558" extrusionOk="0">
                  <a:moveTo>
                    <a:pt x="20644" y="20644"/>
                  </a:moveTo>
                  <a:lnTo>
                    <a:pt x="92210" y="20644"/>
                  </a:lnTo>
                  <a:lnTo>
                    <a:pt x="92210" y="609687"/>
                  </a:lnTo>
                  <a:lnTo>
                    <a:pt x="20644" y="6096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84" name="Google Shape;84;p25"/>
            <p:cNvSpPr/>
            <p:nvPr/>
          </p:nvSpPr>
          <p:spPr>
            <a:xfrm>
              <a:off x="4501309" y="476965"/>
              <a:ext cx="110102" cy="137627"/>
            </a:xfrm>
            <a:custGeom>
              <a:avLst/>
              <a:gdLst/>
              <a:ahLst/>
              <a:cxnLst/>
              <a:rect l="l" t="t" r="r" b="b"/>
              <a:pathLst>
                <a:path w="110101" h="137626" extrusionOk="0">
                  <a:moveTo>
                    <a:pt x="20644" y="20644"/>
                  </a:moveTo>
                  <a:lnTo>
                    <a:pt x="92210" y="20644"/>
                  </a:lnTo>
                  <a:lnTo>
                    <a:pt x="92210" y="136251"/>
                  </a:lnTo>
                  <a:lnTo>
                    <a:pt x="20644" y="13625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85" name="Google Shape;85;p25"/>
            <p:cNvSpPr/>
            <p:nvPr/>
          </p:nvSpPr>
          <p:spPr>
            <a:xfrm>
              <a:off x="4680224" y="686158"/>
              <a:ext cx="578033" cy="660609"/>
            </a:xfrm>
            <a:custGeom>
              <a:avLst/>
              <a:gdLst/>
              <a:ahLst/>
              <a:cxnLst/>
              <a:rect l="l" t="t" r="r" b="b"/>
              <a:pathLst>
                <a:path w="578033" h="660609" extrusionOk="0">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86" name="Google Shape;86;p25"/>
            <p:cNvSpPr/>
            <p:nvPr/>
          </p:nvSpPr>
          <p:spPr>
            <a:xfrm>
              <a:off x="5340834"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87" name="Google Shape;87;p25"/>
            <p:cNvSpPr/>
            <p:nvPr/>
          </p:nvSpPr>
          <p:spPr>
            <a:xfrm>
              <a:off x="5340834"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88" name="Google Shape;88;p25"/>
            <p:cNvSpPr/>
            <p:nvPr/>
          </p:nvSpPr>
          <p:spPr>
            <a:xfrm>
              <a:off x="5918867" y="686158"/>
              <a:ext cx="578033" cy="660609"/>
            </a:xfrm>
            <a:custGeom>
              <a:avLst/>
              <a:gdLst/>
              <a:ahLst/>
              <a:cxnLst/>
              <a:rect l="l" t="t" r="r" b="b"/>
              <a:pathLst>
                <a:path w="578033" h="660609" extrusionOk="0">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89" name="Google Shape;89;p25"/>
            <p:cNvSpPr/>
            <p:nvPr/>
          </p:nvSpPr>
          <p:spPr>
            <a:xfrm>
              <a:off x="6582229" y="476965"/>
              <a:ext cx="110102" cy="853287"/>
            </a:xfrm>
            <a:custGeom>
              <a:avLst/>
              <a:gdLst/>
              <a:ahLst/>
              <a:cxnLst/>
              <a:rect l="l" t="t" r="r" b="b"/>
              <a:pathLst>
                <a:path w="110101" h="853286" extrusionOk="0">
                  <a:moveTo>
                    <a:pt x="20644" y="20644"/>
                  </a:moveTo>
                  <a:lnTo>
                    <a:pt x="92210" y="20644"/>
                  </a:lnTo>
                  <a:lnTo>
                    <a:pt x="92210" y="838148"/>
                  </a:lnTo>
                  <a:lnTo>
                    <a:pt x="20644" y="838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90" name="Google Shape;90;p25"/>
            <p:cNvSpPr/>
            <p:nvPr/>
          </p:nvSpPr>
          <p:spPr>
            <a:xfrm>
              <a:off x="6582229" y="476965"/>
              <a:ext cx="110102" cy="853287"/>
            </a:xfrm>
            <a:custGeom>
              <a:avLst/>
              <a:gdLst/>
              <a:ahLst/>
              <a:cxnLst/>
              <a:rect l="l" t="t" r="r" b="b"/>
              <a:pathLst>
                <a:path w="110101" h="853286" extrusionOk="0">
                  <a:moveTo>
                    <a:pt x="20644" y="20644"/>
                  </a:moveTo>
                  <a:lnTo>
                    <a:pt x="92210" y="20644"/>
                  </a:lnTo>
                  <a:lnTo>
                    <a:pt x="92210" y="838148"/>
                  </a:lnTo>
                  <a:lnTo>
                    <a:pt x="20644" y="838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91" name="Google Shape;91;p25"/>
            <p:cNvSpPr/>
            <p:nvPr/>
          </p:nvSpPr>
          <p:spPr>
            <a:xfrm>
              <a:off x="6766649" y="666890"/>
              <a:ext cx="605559" cy="908338"/>
            </a:xfrm>
            <a:custGeom>
              <a:avLst/>
              <a:gdLst/>
              <a:ahLst/>
              <a:cxnLst/>
              <a:rect l="l" t="t" r="r" b="b"/>
              <a:pathLst>
                <a:path w="605558" h="908337" extrusionOk="0">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92" name="Google Shape;92;p25"/>
            <p:cNvSpPr/>
            <p:nvPr/>
          </p:nvSpPr>
          <p:spPr>
            <a:xfrm>
              <a:off x="7485061" y="666890"/>
              <a:ext cx="385355" cy="660609"/>
            </a:xfrm>
            <a:custGeom>
              <a:avLst/>
              <a:gdLst/>
              <a:ahLst/>
              <a:cxnLst/>
              <a:rect l="l" t="t" r="r" b="b"/>
              <a:pathLst>
                <a:path w="385355" h="660609" extrusionOk="0">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93" name="Google Shape;93;p25"/>
            <p:cNvSpPr/>
            <p:nvPr/>
          </p:nvSpPr>
          <p:spPr>
            <a:xfrm>
              <a:off x="8206226" y="471460"/>
              <a:ext cx="633084" cy="853287"/>
            </a:xfrm>
            <a:custGeom>
              <a:avLst/>
              <a:gdLst/>
              <a:ahLst/>
              <a:cxnLst/>
              <a:rect l="l" t="t" r="r" b="b"/>
              <a:pathLst>
                <a:path w="633083" h="853286" extrusionOk="0">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grpSp>
      <p:pic>
        <p:nvPicPr>
          <p:cNvPr id="94" name="Google Shape;94;p25"/>
          <p:cNvPicPr preferRelativeResize="0"/>
          <p:nvPr/>
        </p:nvPicPr>
        <p:blipFill rotWithShape="1">
          <a:blip r:embed="rId2">
            <a:alphaModFix/>
          </a:blip>
          <a:srcRect r="23303" b="53486"/>
          <a:stretch/>
        </p:blipFill>
        <p:spPr>
          <a:xfrm>
            <a:off x="4587374" y="3179429"/>
            <a:ext cx="7604628" cy="36785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ck cover blue">
  <p:cSld name="Back cover blue">
    <p:bg>
      <p:bgPr>
        <a:solidFill>
          <a:schemeClr val="accent1"/>
        </a:solidFill>
        <a:effectLst/>
      </p:bgPr>
    </p:bg>
    <p:spTree>
      <p:nvGrpSpPr>
        <p:cNvPr id="1" name="Shape 95"/>
        <p:cNvGrpSpPr/>
        <p:nvPr/>
      </p:nvGrpSpPr>
      <p:grpSpPr>
        <a:xfrm>
          <a:off x="0" y="0"/>
          <a:ext cx="0" cy="0"/>
          <a:chOff x="0" y="0"/>
          <a:chExt cx="0" cy="0"/>
        </a:xfrm>
      </p:grpSpPr>
      <p:sp>
        <p:nvSpPr>
          <p:cNvPr id="96" name="Google Shape;96;p26"/>
          <p:cNvSpPr txBox="1"/>
          <p:nvPr/>
        </p:nvSpPr>
        <p:spPr>
          <a:xfrm>
            <a:off x="11340866" y="6371173"/>
            <a:ext cx="851140" cy="4868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601"/>
              <a:buFont typeface="Arial"/>
              <a:buNone/>
            </a:pPr>
            <a:fld id="{00000000-1234-1234-1234-123412341234}" type="slidenum">
              <a:rPr lang="en-US" sz="601" b="0" i="0" u="none" strike="noStrike" cap="none">
                <a:solidFill>
                  <a:schemeClr val="dk1"/>
                </a:solidFill>
                <a:latin typeface="Arial"/>
                <a:ea typeface="Arial"/>
                <a:cs typeface="Arial"/>
                <a:sym typeface="Arial"/>
              </a:rPr>
              <a:t>‹#›</a:t>
            </a:fld>
            <a:endParaRPr sz="601" b="0" i="0" u="none" strike="noStrike" cap="none">
              <a:solidFill>
                <a:schemeClr val="dk1"/>
              </a:solidFill>
              <a:latin typeface="Arial"/>
              <a:ea typeface="Arial"/>
              <a:cs typeface="Arial"/>
              <a:sym typeface="Arial"/>
            </a:endParaRPr>
          </a:p>
        </p:txBody>
      </p:sp>
      <p:grpSp>
        <p:nvGrpSpPr>
          <p:cNvPr id="97" name="Google Shape;97;p26"/>
          <p:cNvGrpSpPr/>
          <p:nvPr/>
        </p:nvGrpSpPr>
        <p:grpSpPr>
          <a:xfrm>
            <a:off x="2998725" y="2873407"/>
            <a:ext cx="6155348" cy="973027"/>
            <a:chOff x="2910342" y="325575"/>
            <a:chExt cx="5928968" cy="1249653"/>
          </a:xfrm>
        </p:grpSpPr>
        <p:sp>
          <p:nvSpPr>
            <p:cNvPr id="98" name="Google Shape;98;p26"/>
            <p:cNvSpPr/>
            <p:nvPr/>
          </p:nvSpPr>
          <p:spPr>
            <a:xfrm>
              <a:off x="7911705" y="325575"/>
              <a:ext cx="275254" cy="275254"/>
            </a:xfrm>
            <a:custGeom>
              <a:avLst/>
              <a:gdLst/>
              <a:ahLst/>
              <a:cxnLst/>
              <a:rect l="l" t="t" r="r" b="b"/>
              <a:pathLst>
                <a:path w="275253" h="275253" extrusionOk="0">
                  <a:moveTo>
                    <a:pt x="254610" y="139003"/>
                  </a:moveTo>
                  <a:lnTo>
                    <a:pt x="136251" y="254610"/>
                  </a:lnTo>
                  <a:lnTo>
                    <a:pt x="20644" y="139003"/>
                  </a:lnTo>
                  <a:lnTo>
                    <a:pt x="136251" y="2064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99" name="Google Shape;99;p26"/>
            <p:cNvSpPr/>
            <p:nvPr/>
          </p:nvSpPr>
          <p:spPr>
            <a:xfrm>
              <a:off x="7947488" y="680652"/>
              <a:ext cx="192678" cy="633084"/>
            </a:xfrm>
            <a:custGeom>
              <a:avLst/>
              <a:gdLst/>
              <a:ahLst/>
              <a:cxnLst/>
              <a:rect l="l" t="t" r="r" b="b"/>
              <a:pathLst>
                <a:path w="192677" h="633083" extrusionOk="0">
                  <a:moveTo>
                    <a:pt x="20644" y="20644"/>
                  </a:moveTo>
                  <a:lnTo>
                    <a:pt x="180291" y="20644"/>
                  </a:lnTo>
                  <a:lnTo>
                    <a:pt x="180291" y="631708"/>
                  </a:lnTo>
                  <a:lnTo>
                    <a:pt x="20644" y="63170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00" name="Google Shape;100;p26"/>
            <p:cNvSpPr/>
            <p:nvPr/>
          </p:nvSpPr>
          <p:spPr>
            <a:xfrm>
              <a:off x="2910342"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01" name="Google Shape;101;p26"/>
            <p:cNvSpPr/>
            <p:nvPr/>
          </p:nvSpPr>
          <p:spPr>
            <a:xfrm>
              <a:off x="2910342"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02" name="Google Shape;102;p26"/>
            <p:cNvSpPr/>
            <p:nvPr/>
          </p:nvSpPr>
          <p:spPr>
            <a:xfrm>
              <a:off x="3488375" y="686158"/>
              <a:ext cx="578033" cy="660609"/>
            </a:xfrm>
            <a:custGeom>
              <a:avLst/>
              <a:gdLst/>
              <a:ahLst/>
              <a:cxnLst/>
              <a:rect l="l" t="t" r="r" b="b"/>
              <a:pathLst>
                <a:path w="578033" h="660609" extrusionOk="0">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03" name="Google Shape;103;p26"/>
            <p:cNvSpPr/>
            <p:nvPr/>
          </p:nvSpPr>
          <p:spPr>
            <a:xfrm>
              <a:off x="4077418" y="526510"/>
              <a:ext cx="330305" cy="798236"/>
            </a:xfrm>
            <a:custGeom>
              <a:avLst/>
              <a:gdLst/>
              <a:ahLst/>
              <a:cxnLst/>
              <a:rect l="l" t="t" r="r" b="b"/>
              <a:pathLst>
                <a:path w="330304" h="798236" extrusionOk="0">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04" name="Google Shape;104;p26"/>
            <p:cNvSpPr/>
            <p:nvPr/>
          </p:nvSpPr>
          <p:spPr>
            <a:xfrm>
              <a:off x="4077418" y="526510"/>
              <a:ext cx="330305" cy="798236"/>
            </a:xfrm>
            <a:custGeom>
              <a:avLst/>
              <a:gdLst/>
              <a:ahLst/>
              <a:cxnLst/>
              <a:rect l="l" t="t" r="r" b="b"/>
              <a:pathLst>
                <a:path w="330304" h="798236" extrusionOk="0">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05" name="Google Shape;105;p26"/>
            <p:cNvSpPr/>
            <p:nvPr/>
          </p:nvSpPr>
          <p:spPr>
            <a:xfrm>
              <a:off x="4501309" y="476965"/>
              <a:ext cx="110102" cy="853287"/>
            </a:xfrm>
            <a:custGeom>
              <a:avLst/>
              <a:gdLst/>
              <a:ahLst/>
              <a:cxnLst/>
              <a:rect l="l" t="t" r="r" b="b"/>
              <a:pathLst>
                <a:path w="110101" h="853286" extrusionOk="0">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06" name="Google Shape;106;p26"/>
            <p:cNvSpPr/>
            <p:nvPr/>
          </p:nvSpPr>
          <p:spPr>
            <a:xfrm>
              <a:off x="4501309" y="702673"/>
              <a:ext cx="110102" cy="605559"/>
            </a:xfrm>
            <a:custGeom>
              <a:avLst/>
              <a:gdLst/>
              <a:ahLst/>
              <a:cxnLst/>
              <a:rect l="l" t="t" r="r" b="b"/>
              <a:pathLst>
                <a:path w="110101" h="605558" extrusionOk="0">
                  <a:moveTo>
                    <a:pt x="20644" y="20644"/>
                  </a:moveTo>
                  <a:lnTo>
                    <a:pt x="92210" y="20644"/>
                  </a:lnTo>
                  <a:lnTo>
                    <a:pt x="92210" y="609687"/>
                  </a:lnTo>
                  <a:lnTo>
                    <a:pt x="20644" y="6096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07" name="Google Shape;107;p26"/>
            <p:cNvSpPr/>
            <p:nvPr/>
          </p:nvSpPr>
          <p:spPr>
            <a:xfrm>
              <a:off x="4501309" y="476965"/>
              <a:ext cx="110102" cy="137627"/>
            </a:xfrm>
            <a:custGeom>
              <a:avLst/>
              <a:gdLst/>
              <a:ahLst/>
              <a:cxnLst/>
              <a:rect l="l" t="t" r="r" b="b"/>
              <a:pathLst>
                <a:path w="110101" h="137626" extrusionOk="0">
                  <a:moveTo>
                    <a:pt x="20644" y="20644"/>
                  </a:moveTo>
                  <a:lnTo>
                    <a:pt x="92210" y="20644"/>
                  </a:lnTo>
                  <a:lnTo>
                    <a:pt x="92210" y="136251"/>
                  </a:lnTo>
                  <a:lnTo>
                    <a:pt x="20644" y="13625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08" name="Google Shape;108;p26"/>
            <p:cNvSpPr/>
            <p:nvPr/>
          </p:nvSpPr>
          <p:spPr>
            <a:xfrm>
              <a:off x="4680224" y="686158"/>
              <a:ext cx="578033" cy="660609"/>
            </a:xfrm>
            <a:custGeom>
              <a:avLst/>
              <a:gdLst/>
              <a:ahLst/>
              <a:cxnLst/>
              <a:rect l="l" t="t" r="r" b="b"/>
              <a:pathLst>
                <a:path w="578033" h="660609" extrusionOk="0">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09" name="Google Shape;109;p26"/>
            <p:cNvSpPr/>
            <p:nvPr/>
          </p:nvSpPr>
          <p:spPr>
            <a:xfrm>
              <a:off x="5340834"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10" name="Google Shape;110;p26"/>
            <p:cNvSpPr/>
            <p:nvPr/>
          </p:nvSpPr>
          <p:spPr>
            <a:xfrm>
              <a:off x="5340834" y="686158"/>
              <a:ext cx="495457" cy="633084"/>
            </a:xfrm>
            <a:custGeom>
              <a:avLst/>
              <a:gdLst/>
              <a:ahLst/>
              <a:cxnLst/>
              <a:rect l="l" t="t" r="r" b="b"/>
              <a:pathLst>
                <a:path w="495456" h="633083" extrusionOk="0">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11" name="Google Shape;111;p26"/>
            <p:cNvSpPr/>
            <p:nvPr/>
          </p:nvSpPr>
          <p:spPr>
            <a:xfrm>
              <a:off x="5918867" y="686158"/>
              <a:ext cx="578033" cy="660609"/>
            </a:xfrm>
            <a:custGeom>
              <a:avLst/>
              <a:gdLst/>
              <a:ahLst/>
              <a:cxnLst/>
              <a:rect l="l" t="t" r="r" b="b"/>
              <a:pathLst>
                <a:path w="578033" h="660609" extrusionOk="0">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12" name="Google Shape;112;p26"/>
            <p:cNvSpPr/>
            <p:nvPr/>
          </p:nvSpPr>
          <p:spPr>
            <a:xfrm>
              <a:off x="6582229" y="476965"/>
              <a:ext cx="110102" cy="853287"/>
            </a:xfrm>
            <a:custGeom>
              <a:avLst/>
              <a:gdLst/>
              <a:ahLst/>
              <a:cxnLst/>
              <a:rect l="l" t="t" r="r" b="b"/>
              <a:pathLst>
                <a:path w="110101" h="853286" extrusionOk="0">
                  <a:moveTo>
                    <a:pt x="20644" y="20644"/>
                  </a:moveTo>
                  <a:lnTo>
                    <a:pt x="92210" y="20644"/>
                  </a:lnTo>
                  <a:lnTo>
                    <a:pt x="92210" y="838148"/>
                  </a:lnTo>
                  <a:lnTo>
                    <a:pt x="20644" y="838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13" name="Google Shape;113;p26"/>
            <p:cNvSpPr/>
            <p:nvPr/>
          </p:nvSpPr>
          <p:spPr>
            <a:xfrm>
              <a:off x="6582229" y="476965"/>
              <a:ext cx="110102" cy="853287"/>
            </a:xfrm>
            <a:custGeom>
              <a:avLst/>
              <a:gdLst/>
              <a:ahLst/>
              <a:cxnLst/>
              <a:rect l="l" t="t" r="r" b="b"/>
              <a:pathLst>
                <a:path w="110101" h="853286" extrusionOk="0">
                  <a:moveTo>
                    <a:pt x="20644" y="20644"/>
                  </a:moveTo>
                  <a:lnTo>
                    <a:pt x="92210" y="20644"/>
                  </a:lnTo>
                  <a:lnTo>
                    <a:pt x="92210" y="838148"/>
                  </a:lnTo>
                  <a:lnTo>
                    <a:pt x="20644" y="838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14" name="Google Shape;114;p26"/>
            <p:cNvSpPr/>
            <p:nvPr/>
          </p:nvSpPr>
          <p:spPr>
            <a:xfrm>
              <a:off x="6766649" y="666890"/>
              <a:ext cx="605559" cy="908338"/>
            </a:xfrm>
            <a:custGeom>
              <a:avLst/>
              <a:gdLst/>
              <a:ahLst/>
              <a:cxnLst/>
              <a:rect l="l" t="t" r="r" b="b"/>
              <a:pathLst>
                <a:path w="605558" h="908337" extrusionOk="0">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15" name="Google Shape;115;p26"/>
            <p:cNvSpPr/>
            <p:nvPr/>
          </p:nvSpPr>
          <p:spPr>
            <a:xfrm>
              <a:off x="7485061" y="666890"/>
              <a:ext cx="385355" cy="660609"/>
            </a:xfrm>
            <a:custGeom>
              <a:avLst/>
              <a:gdLst/>
              <a:ahLst/>
              <a:cxnLst/>
              <a:rect l="l" t="t" r="r" b="b"/>
              <a:pathLst>
                <a:path w="385355" h="660609" extrusionOk="0">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sp>
          <p:nvSpPr>
            <p:cNvPr id="116" name="Google Shape;116;p26"/>
            <p:cNvSpPr/>
            <p:nvPr/>
          </p:nvSpPr>
          <p:spPr>
            <a:xfrm>
              <a:off x="8206226" y="471460"/>
              <a:ext cx="633084" cy="853287"/>
            </a:xfrm>
            <a:custGeom>
              <a:avLst/>
              <a:gdLst/>
              <a:ahLst/>
              <a:cxnLst/>
              <a:rect l="l" t="t" r="r" b="b"/>
              <a:pathLst>
                <a:path w="633083" h="853286" extrusionOk="0">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hree column">
  <p:cSld name="1_Three column">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430374" y="356770"/>
            <a:ext cx="11329828" cy="57451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7"/>
          <p:cNvSpPr txBox="1">
            <a:spLocks noGrp="1"/>
          </p:cNvSpPr>
          <p:nvPr>
            <p:ph type="body" idx="1"/>
          </p:nvPr>
        </p:nvSpPr>
        <p:spPr>
          <a:xfrm>
            <a:off x="4379084" y="1411200"/>
            <a:ext cx="3456000" cy="1877608"/>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1200"/>
              </a:spcBef>
              <a:spcAft>
                <a:spcPts val="0"/>
              </a:spcAft>
              <a:buSzPts val="1800"/>
              <a:buNone/>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00000"/>
              </a:lnSpc>
              <a:spcBef>
                <a:spcPts val="1200"/>
              </a:spcBef>
              <a:spcAft>
                <a:spcPts val="0"/>
              </a:spcAft>
              <a:buSzPts val="1800"/>
              <a:buAutoNum type="arabicPeriod"/>
              <a:defRPr/>
            </a:lvl6pPr>
            <a:lvl7pPr marL="3200400" lvl="6" indent="-342900" algn="l">
              <a:lnSpc>
                <a:spcPct val="100000"/>
              </a:lnSpc>
              <a:spcBef>
                <a:spcPts val="1200"/>
              </a:spcBef>
              <a:spcAft>
                <a:spcPts val="0"/>
              </a:spcAft>
              <a:buSzPts val="1800"/>
              <a:buAutoNum type="alphaLcPeriod"/>
              <a:defRPr/>
            </a:lvl7pPr>
            <a:lvl8pPr marL="3657600" lvl="7" indent="-342900" algn="l">
              <a:lnSpc>
                <a:spcPct val="100000"/>
              </a:lnSpc>
              <a:spcBef>
                <a:spcPts val="1200"/>
              </a:spcBef>
              <a:spcAft>
                <a:spcPts val="0"/>
              </a:spcAft>
              <a:buSzPts val="1800"/>
              <a:buAutoNum type="romanLcPeriod"/>
              <a:defRPr/>
            </a:lvl8pPr>
            <a:lvl9pPr marL="4114800" lvl="8" indent="-228600" algn="l">
              <a:lnSpc>
                <a:spcPct val="100000"/>
              </a:lnSpc>
              <a:spcBef>
                <a:spcPts val="1200"/>
              </a:spcBef>
              <a:spcAft>
                <a:spcPts val="1200"/>
              </a:spcAft>
              <a:buSzPts val="1800"/>
              <a:buNone/>
              <a:defRPr/>
            </a:lvl9pPr>
          </a:lstStyle>
          <a:p>
            <a:endParaRPr/>
          </a:p>
        </p:txBody>
      </p:sp>
      <p:sp>
        <p:nvSpPr>
          <p:cNvPr id="120" name="Google Shape;120;p27"/>
          <p:cNvSpPr txBox="1">
            <a:spLocks noGrp="1"/>
          </p:cNvSpPr>
          <p:nvPr>
            <p:ph type="body" idx="2"/>
          </p:nvPr>
        </p:nvSpPr>
        <p:spPr>
          <a:xfrm>
            <a:off x="8171351" y="1411200"/>
            <a:ext cx="3456000" cy="1877608"/>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1200"/>
              </a:spcBef>
              <a:spcAft>
                <a:spcPts val="0"/>
              </a:spcAft>
              <a:buSzPts val="1800"/>
              <a:buNone/>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00000"/>
              </a:lnSpc>
              <a:spcBef>
                <a:spcPts val="1200"/>
              </a:spcBef>
              <a:spcAft>
                <a:spcPts val="0"/>
              </a:spcAft>
              <a:buSzPts val="1800"/>
              <a:buAutoNum type="arabicPeriod"/>
              <a:defRPr/>
            </a:lvl6pPr>
            <a:lvl7pPr marL="3200400" lvl="6" indent="-342900" algn="l">
              <a:lnSpc>
                <a:spcPct val="100000"/>
              </a:lnSpc>
              <a:spcBef>
                <a:spcPts val="1200"/>
              </a:spcBef>
              <a:spcAft>
                <a:spcPts val="0"/>
              </a:spcAft>
              <a:buSzPts val="1800"/>
              <a:buAutoNum type="alphaLcPeriod"/>
              <a:defRPr/>
            </a:lvl7pPr>
            <a:lvl8pPr marL="3657600" lvl="7" indent="-342900" algn="l">
              <a:lnSpc>
                <a:spcPct val="100000"/>
              </a:lnSpc>
              <a:spcBef>
                <a:spcPts val="1200"/>
              </a:spcBef>
              <a:spcAft>
                <a:spcPts val="0"/>
              </a:spcAft>
              <a:buSzPts val="1800"/>
              <a:buAutoNum type="romanLcPeriod"/>
              <a:defRPr/>
            </a:lvl8pPr>
            <a:lvl9pPr marL="4114800" lvl="8" indent="-228600" algn="l">
              <a:lnSpc>
                <a:spcPct val="100000"/>
              </a:lnSpc>
              <a:spcBef>
                <a:spcPts val="1200"/>
              </a:spcBef>
              <a:spcAft>
                <a:spcPts val="1200"/>
              </a:spcAft>
              <a:buSzPts val="1800"/>
              <a:buNone/>
              <a:defRPr/>
            </a:lvl9pPr>
          </a:lstStyle>
          <a:p>
            <a:endParaRPr/>
          </a:p>
        </p:txBody>
      </p:sp>
      <p:sp>
        <p:nvSpPr>
          <p:cNvPr id="121" name="Google Shape;121;p27"/>
          <p:cNvSpPr txBox="1">
            <a:spLocks noGrp="1"/>
          </p:cNvSpPr>
          <p:nvPr>
            <p:ph type="body" idx="3"/>
          </p:nvPr>
        </p:nvSpPr>
        <p:spPr>
          <a:xfrm>
            <a:off x="576000" y="1411200"/>
            <a:ext cx="3456000" cy="1877608"/>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1200"/>
              </a:spcBef>
              <a:spcAft>
                <a:spcPts val="0"/>
              </a:spcAft>
              <a:buSzPts val="1800"/>
              <a:buNone/>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00000"/>
              </a:lnSpc>
              <a:spcBef>
                <a:spcPts val="1200"/>
              </a:spcBef>
              <a:spcAft>
                <a:spcPts val="0"/>
              </a:spcAft>
              <a:buSzPts val="1800"/>
              <a:buAutoNum type="arabicPeriod"/>
              <a:defRPr/>
            </a:lvl6pPr>
            <a:lvl7pPr marL="3200400" lvl="6" indent="-342900" algn="l">
              <a:lnSpc>
                <a:spcPct val="100000"/>
              </a:lnSpc>
              <a:spcBef>
                <a:spcPts val="1200"/>
              </a:spcBef>
              <a:spcAft>
                <a:spcPts val="0"/>
              </a:spcAft>
              <a:buSzPts val="1800"/>
              <a:buAutoNum type="alphaLcPeriod"/>
              <a:defRPr/>
            </a:lvl7pPr>
            <a:lvl8pPr marL="3657600" lvl="7" indent="-342900" algn="l">
              <a:lnSpc>
                <a:spcPct val="100000"/>
              </a:lnSpc>
              <a:spcBef>
                <a:spcPts val="1200"/>
              </a:spcBef>
              <a:spcAft>
                <a:spcPts val="0"/>
              </a:spcAft>
              <a:buSzPts val="1800"/>
              <a:buAutoNum type="romanLcPeriod"/>
              <a:defRPr/>
            </a:lvl8pPr>
            <a:lvl9pPr marL="4114800" lvl="8" indent="-228600" algn="l">
              <a:lnSpc>
                <a:spcPct val="100000"/>
              </a:lnSpc>
              <a:spcBef>
                <a:spcPts val="1200"/>
              </a:spcBef>
              <a:spcAft>
                <a:spcPts val="1200"/>
              </a:spcAft>
              <a:buSzPts val="1800"/>
              <a:buNone/>
              <a:defRPr/>
            </a:lvl9pPr>
          </a:lstStyle>
          <a:p>
            <a:endParaRPr/>
          </a:p>
        </p:txBody>
      </p:sp>
      <p:grpSp>
        <p:nvGrpSpPr>
          <p:cNvPr id="122" name="Google Shape;122;p27"/>
          <p:cNvGrpSpPr/>
          <p:nvPr/>
        </p:nvGrpSpPr>
        <p:grpSpPr>
          <a:xfrm>
            <a:off x="12275233" y="2"/>
            <a:ext cx="2706315" cy="1921927"/>
            <a:chOff x="3528102" y="847657"/>
            <a:chExt cx="2029736" cy="1921925"/>
          </a:xfrm>
        </p:grpSpPr>
        <p:sp>
          <p:nvSpPr>
            <p:cNvPr id="123" name="Google Shape;123;p27"/>
            <p:cNvSpPr/>
            <p:nvPr/>
          </p:nvSpPr>
          <p:spPr>
            <a:xfrm>
              <a:off x="3528102" y="847657"/>
              <a:ext cx="2029736" cy="1921925"/>
            </a:xfrm>
            <a:prstGeom prst="rect">
              <a:avLst/>
            </a:prstGeom>
            <a:solidFill>
              <a:srgbClr val="FFFFFF"/>
            </a:solidFill>
            <a:ln>
              <a:noFill/>
            </a:ln>
          </p:spPr>
          <p:txBody>
            <a:bodyPr spcFirstLastPara="1" wrap="square" lIns="36000" tIns="36000" rIns="36000" bIns="36000" anchor="t" anchorCtr="0">
              <a:spAutoFit/>
            </a:bodyPr>
            <a:lstStyle/>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Reapplying the Slide Layout</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Putting text into a placeholder not only ensures the text sits in the correct place and is formatted correctly, it also helps to update the page quickly and efficiently. </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Right click on the page</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on ‘Layout’</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Select the layout you require</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Text bullet formatting</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To use text/bullet formatting levels correctly, use the Increase List Level and Decrease List Level buttons from the Paragraph group on the Home tab</a:t>
              </a:r>
              <a:endParaRPr sz="1400" b="0" i="0" u="none" strike="noStrike" cap="none">
                <a:solidFill>
                  <a:srgbClr val="000000"/>
                </a:solidFill>
                <a:latin typeface="Arial"/>
                <a:ea typeface="Arial"/>
                <a:cs typeface="Arial"/>
                <a:sym typeface="Arial"/>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724" marR="0" lvl="2" indent="0" algn="l"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a:p>
              <a:pPr marL="0" marR="0" lvl="2" indent="0" algn="l" rtl="0">
                <a:lnSpc>
                  <a:spcPct val="100000"/>
                </a:lnSpc>
                <a:spcBef>
                  <a:spcPts val="0"/>
                </a:spcBef>
                <a:spcAft>
                  <a:spcPts val="0"/>
                </a:spcAft>
                <a:buClr>
                  <a:srgbClr val="000000"/>
                </a:buClr>
                <a:buSzPts val="601"/>
                <a:buFont typeface="Calibri"/>
                <a:buNone/>
              </a:pPr>
              <a:r>
                <a:rPr lang="en-US" sz="601" b="0" i="0" u="none" strike="noStrike" cap="none">
                  <a:solidFill>
                    <a:srgbClr val="000000"/>
                  </a:solidFill>
                  <a:latin typeface="Calibri"/>
                  <a:ea typeface="Calibri"/>
                  <a:cs typeface="Calibri"/>
                  <a:sym typeface="Calibri"/>
                </a:rPr>
                <a:t>Alternatively you can use the keyboard shortcuts:</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Shift+Alt+Right arrow key = increase level</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Shift+Alt+Left arrow key = decrease level</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601"/>
                <a:buFont typeface="Calibri"/>
                <a:buNone/>
              </a:pPr>
              <a:r>
                <a:rPr lang="en-US" sz="601" b="1" i="0" u="none" strike="noStrike" cap="none">
                  <a:solidFill>
                    <a:srgbClr val="000000"/>
                  </a:solidFill>
                  <a:latin typeface="Calibri"/>
                  <a:ea typeface="Calibri"/>
                  <a:cs typeface="Calibri"/>
                  <a:sym typeface="Calibri"/>
                </a:rPr>
                <a:t>Guides</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To ensure all other elements aside from placeholders are positioned correctly, switch your drawing guides on</a:t>
              </a:r>
              <a:endParaRPr sz="1400" b="0" i="0" u="none" strike="noStrike" cap="none">
                <a:solidFill>
                  <a:srgbClr val="000000"/>
                </a:solidFill>
                <a:latin typeface="Arial"/>
                <a:ea typeface="Arial"/>
                <a:cs typeface="Arial"/>
                <a:sym typeface="Arial"/>
              </a:endParaRPr>
            </a:p>
            <a:p>
              <a:pPr marL="90484" marR="0" lvl="2" indent="-90484" algn="l" rtl="0">
                <a:lnSpc>
                  <a:spcPct val="100000"/>
                </a:lnSpc>
                <a:spcBef>
                  <a:spcPts val="0"/>
                </a:spcBef>
                <a:spcAft>
                  <a:spcPts val="0"/>
                </a:spcAft>
                <a:buClr>
                  <a:srgbClr val="000000"/>
                </a:buClr>
                <a:buSzPts val="601"/>
                <a:buFont typeface="Arial"/>
                <a:buChar char="•"/>
              </a:pPr>
              <a:r>
                <a:rPr lang="en-US" sz="601" b="0" i="0" u="none" strike="noStrike" cap="none">
                  <a:solidFill>
                    <a:srgbClr val="000000"/>
                  </a:solidFill>
                  <a:latin typeface="Calibri"/>
                  <a:ea typeface="Calibri"/>
                  <a:cs typeface="Calibri"/>
                  <a:sym typeface="Calibri"/>
                </a:rPr>
                <a:t>Click Alt+F9</a:t>
              </a:r>
              <a:endParaRPr sz="1400" b="0" i="0" u="none" strike="noStrike" cap="none">
                <a:solidFill>
                  <a:srgbClr val="000000"/>
                </a:solidFill>
                <a:latin typeface="Arial"/>
                <a:ea typeface="Arial"/>
                <a:cs typeface="Arial"/>
                <a:sym typeface="Arial"/>
              </a:endParaRPr>
            </a:p>
          </p:txBody>
        </p:sp>
        <p:grpSp>
          <p:nvGrpSpPr>
            <p:cNvPr id="124" name="Google Shape;124;p27"/>
            <p:cNvGrpSpPr/>
            <p:nvPr/>
          </p:nvGrpSpPr>
          <p:grpSpPr>
            <a:xfrm>
              <a:off x="3568059" y="1907313"/>
              <a:ext cx="1038536" cy="360283"/>
              <a:chOff x="4736026" y="-3144621"/>
              <a:chExt cx="1698109" cy="589139"/>
            </a:xfrm>
          </p:grpSpPr>
          <p:pic>
            <p:nvPicPr>
              <p:cNvPr id="125" name="Google Shape;125;p27"/>
              <p:cNvPicPr preferRelativeResize="0"/>
              <p:nvPr/>
            </p:nvPicPr>
            <p:blipFill rotWithShape="1">
              <a:blip r:embed="rId2">
                <a:alphaModFix/>
              </a:blip>
              <a:srcRect/>
              <a:stretch/>
            </p:blipFill>
            <p:spPr>
              <a:xfrm>
                <a:off x="4736026" y="-3144621"/>
                <a:ext cx="1698109" cy="589139"/>
              </a:xfrm>
              <a:prstGeom prst="rect">
                <a:avLst/>
              </a:prstGeom>
              <a:noFill/>
              <a:ln>
                <a:noFill/>
              </a:ln>
            </p:spPr>
          </p:pic>
          <p:sp>
            <p:nvSpPr>
              <p:cNvPr id="126" name="Google Shape;126;p27"/>
              <p:cNvSpPr/>
              <p:nvPr/>
            </p:nvSpPr>
            <p:spPr>
              <a:xfrm>
                <a:off x="5292025" y="-3085266"/>
                <a:ext cx="346227" cy="166715"/>
              </a:xfrm>
              <a:prstGeom prst="roundRect">
                <a:avLst>
                  <a:gd name="adj" fmla="val 20963"/>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1"/>
                  <a:buFont typeface="Arial"/>
                  <a:buNone/>
                </a:pPr>
                <a:endParaRPr sz="601" b="0" i="0" u="none" strike="noStrike" cap="none">
                  <a:solidFill>
                    <a:srgbClr val="000000"/>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30374" y="356770"/>
            <a:ext cx="11329828" cy="574516"/>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100" b="1" i="0" u="none" strike="noStrike" cap="none">
                <a:solidFill>
                  <a:srgbClr val="0079C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100" b="1" i="0" u="none" strike="noStrike" cap="none">
                <a:solidFill>
                  <a:srgbClr val="0079C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100" b="1" i="0" u="none" strike="noStrike" cap="none">
                <a:solidFill>
                  <a:srgbClr val="0079C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100" b="1" i="0" u="none" strike="noStrike" cap="none">
                <a:solidFill>
                  <a:srgbClr val="0079C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100" b="1" i="0" u="none" strike="noStrike" cap="none">
                <a:solidFill>
                  <a:srgbClr val="0079C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100" b="1" i="0" u="none" strike="noStrike" cap="none">
                <a:solidFill>
                  <a:srgbClr val="0079C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100" b="1" i="0" u="none" strike="noStrike" cap="none">
                <a:solidFill>
                  <a:srgbClr val="0079C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100" b="1" i="0" u="none" strike="noStrike" cap="none">
                <a:solidFill>
                  <a:srgbClr val="0079C1"/>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430374" y="1411819"/>
            <a:ext cx="11331253" cy="3601157"/>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chemeClr val="dk1"/>
              </a:buClr>
              <a:buSzPts val="1801"/>
              <a:buFont typeface="Arial"/>
              <a:buNone/>
              <a:defRPr sz="1801" b="1" i="0" u="none" strike="noStrike" cap="none">
                <a:solidFill>
                  <a:schemeClr val="accent1"/>
                </a:solidFill>
                <a:latin typeface="Arial"/>
                <a:ea typeface="Arial"/>
                <a:cs typeface="Arial"/>
                <a:sym typeface="Arial"/>
              </a:defRPr>
            </a:lvl1pPr>
            <a:lvl2pPr marL="914400" marR="0" lvl="1" indent="-228600"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1200"/>
              </a:spcBef>
              <a:spcAft>
                <a:spcPts val="0"/>
              </a:spcAft>
              <a:buClr>
                <a:schemeClr val="accent1"/>
              </a:buClr>
              <a:buSzPts val="1600"/>
              <a:buFont typeface="Arial"/>
              <a:buAutoNum type="arabicPeriod"/>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1200"/>
              </a:spcBef>
              <a:spcAft>
                <a:spcPts val="0"/>
              </a:spcAft>
              <a:buClr>
                <a:schemeClr val="accent1"/>
              </a:buClr>
              <a:buSzPts val="1600"/>
              <a:buFont typeface="Arial"/>
              <a:buAutoNum type="alphaLcPeriod"/>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1200"/>
              </a:spcBef>
              <a:spcAft>
                <a:spcPts val="0"/>
              </a:spcAft>
              <a:buClr>
                <a:schemeClr val="accent1"/>
              </a:buClr>
              <a:buSzPts val="1600"/>
              <a:buFont typeface="Arial"/>
              <a:buAutoNum type="romanLcPeriod"/>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1200"/>
              </a:spcBef>
              <a:spcAft>
                <a:spcPts val="1200"/>
              </a:spcAft>
              <a:buClr>
                <a:schemeClr val="dk1"/>
              </a:buClr>
              <a:buSzPts val="2400"/>
              <a:buFont typeface="Arial"/>
              <a:buNone/>
              <a:defRPr sz="2400" b="0" i="0" u="none" strike="noStrike" cap="none">
                <a:solidFill>
                  <a:schemeClr val="accent1"/>
                </a:solidFill>
                <a:latin typeface="Arial"/>
                <a:ea typeface="Arial"/>
                <a:cs typeface="Arial"/>
                <a:sym typeface="Arial"/>
              </a:defRPr>
            </a:lvl9pPr>
          </a:lstStyle>
          <a:p>
            <a:endParaRPr/>
          </a:p>
        </p:txBody>
      </p:sp>
      <p:sp>
        <p:nvSpPr>
          <p:cNvPr id="12" name="Google Shape;12;p19"/>
          <p:cNvSpPr txBox="1"/>
          <p:nvPr/>
        </p:nvSpPr>
        <p:spPr>
          <a:xfrm>
            <a:off x="11049256" y="6376995"/>
            <a:ext cx="712377" cy="169277"/>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accent1"/>
                </a:solidFill>
                <a:latin typeface="Arial"/>
                <a:ea typeface="Arial"/>
                <a:cs typeface="Arial"/>
                <a:sym typeface="Arial"/>
              </a:rPr>
              <a:t>‹#›</a:t>
            </a:fld>
            <a:endParaRPr sz="1100" b="0" i="0" u="none" strike="noStrike" cap="none">
              <a:solidFill>
                <a:schemeClr val="accent1"/>
              </a:solidFill>
              <a:latin typeface="Arial"/>
              <a:ea typeface="Arial"/>
              <a:cs typeface="Arial"/>
              <a:sym typeface="Arial"/>
            </a:endParaRPr>
          </a:p>
        </p:txBody>
      </p:sp>
      <p:sp>
        <p:nvSpPr>
          <p:cNvPr id="13" name="Google Shape;13;p19"/>
          <p:cNvSpPr txBox="1"/>
          <p:nvPr/>
        </p:nvSpPr>
        <p:spPr>
          <a:xfrm>
            <a:off x="430374" y="6376995"/>
            <a:ext cx="1216079" cy="16927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National Grid </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767">
          <p15:clr>
            <a:srgbClr val="F26B43"/>
          </p15:clr>
        </p15:guide>
        <p15:guide id="2" pos="5556">
          <p15:clr>
            <a:srgbClr val="F26B43"/>
          </p15:clr>
        </p15:guide>
        <p15:guide id="3" orient="horz" pos="2845">
          <p15:clr>
            <a:srgbClr val="F26B43"/>
          </p15:clr>
        </p15:guide>
        <p15:guide id="4" pos="204">
          <p15:clr>
            <a:srgbClr val="F26B43"/>
          </p15:clr>
        </p15:guide>
        <p15:guide id="5" pos="2993">
          <p15:clr>
            <a:srgbClr val="F26B43"/>
          </p15:clr>
        </p15:guide>
        <p15:guide id="6" orient="horz" pos="350">
          <p15:clr>
            <a:srgbClr val="F26B43"/>
          </p15:clr>
        </p15:guide>
        <p15:guide id="7" orient="horz" pos="667">
          <p15:clr>
            <a:srgbClr val="F26B43"/>
          </p15:clr>
        </p15:guide>
        <p15:guide id="8" pos="2064">
          <p15:clr>
            <a:srgbClr val="F26B43"/>
          </p15:clr>
        </p15:guide>
        <p15:guide id="9" pos="3923">
          <p15:clr>
            <a:srgbClr val="F26B43"/>
          </p15:clr>
        </p15:guide>
        <p15:guide id="10" pos="3696">
          <p15:clr>
            <a:srgbClr val="F26B43"/>
          </p15:clr>
        </p15:guide>
        <p15:guide id="11" pos="183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title"/>
          </p:nvPr>
        </p:nvSpPr>
        <p:spPr>
          <a:xfrm>
            <a:off x="430374" y="5793474"/>
            <a:ext cx="11329828" cy="574516"/>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US">
                <a:solidFill>
                  <a:srgbClr val="2B3283"/>
                </a:solidFill>
              </a:rPr>
              <a:t>Project Briefing – Webster, NH</a:t>
            </a:r>
            <a:endParaRPr/>
          </a:p>
        </p:txBody>
      </p:sp>
      <p:pic>
        <p:nvPicPr>
          <p:cNvPr id="132" name="Google Shape;132;p1" descr="Logo, company name&#10;&#10;Description automatically generated"/>
          <p:cNvPicPr preferRelativeResize="0"/>
          <p:nvPr/>
        </p:nvPicPr>
        <p:blipFill rotWithShape="1">
          <a:blip r:embed="rId3">
            <a:alphaModFix/>
          </a:blip>
          <a:srcRect/>
          <a:stretch/>
        </p:blipFill>
        <p:spPr>
          <a:xfrm>
            <a:off x="2209088" y="1279848"/>
            <a:ext cx="7772400" cy="43214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7"/>
          <p:cNvSpPr txBox="1">
            <a:spLocks noGrp="1"/>
          </p:cNvSpPr>
          <p:nvPr>
            <p:ph type="title"/>
          </p:nvPr>
        </p:nvSpPr>
        <p:spPr>
          <a:xfrm>
            <a:off x="430374" y="335506"/>
            <a:ext cx="11329828" cy="57451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Twin States in Webster</a:t>
            </a:r>
            <a:endParaRPr/>
          </a:p>
        </p:txBody>
      </p:sp>
      <p:sp>
        <p:nvSpPr>
          <p:cNvPr id="208" name="Google Shape;208;p17"/>
          <p:cNvSpPr txBox="1"/>
          <p:nvPr/>
        </p:nvSpPr>
        <p:spPr>
          <a:xfrm>
            <a:off x="278688" y="539632"/>
            <a:ext cx="11633200" cy="5295469"/>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148C"/>
              </a:buClr>
              <a:buSzPts val="1800"/>
              <a:buFont typeface="Arial"/>
              <a:buNone/>
            </a:pPr>
            <a:endParaRPr sz="1800" b="0" i="0" u="none" strike="noStrike" cap="none">
              <a:solidFill>
                <a:schemeClr val="dk1"/>
              </a:solidFill>
              <a:latin typeface="Arial"/>
              <a:ea typeface="Arial"/>
              <a:cs typeface="Arial"/>
              <a:sym typeface="Arial"/>
            </a:endParaRPr>
          </a:p>
          <a:p>
            <a:pPr marL="176213" marR="0" lvl="1" indent="-176213" algn="l" rtl="0">
              <a:lnSpc>
                <a:spcPct val="100000"/>
              </a:lnSpc>
              <a:spcBef>
                <a:spcPts val="600"/>
              </a:spcBef>
              <a:spcAft>
                <a:spcPts val="0"/>
              </a:spcAft>
              <a:buClr>
                <a:srgbClr val="00148C"/>
              </a:buClr>
              <a:buSzPts val="1800"/>
              <a:buFont typeface="Noto Sans Symbols"/>
              <a:buChar char="▪"/>
            </a:pPr>
            <a:r>
              <a:rPr lang="en-US" sz="1800" b="0" i="0" u="none" strike="noStrike" cap="none">
                <a:solidFill>
                  <a:schemeClr val="dk1"/>
                </a:solidFill>
                <a:latin typeface="Arial"/>
                <a:ea typeface="Arial"/>
                <a:cs typeface="Arial"/>
                <a:sym typeface="Arial"/>
              </a:rPr>
              <a:t>Estimated Annual Property Tax Increase After Construction: Estimated at </a:t>
            </a:r>
            <a:r>
              <a:rPr lang="en-US" sz="1800">
                <a:solidFill>
                  <a:schemeClr val="dk1"/>
                </a:solidFill>
                <a:highlight>
                  <a:schemeClr val="lt1"/>
                </a:highlight>
              </a:rPr>
              <a:t>$250,000</a:t>
            </a:r>
            <a:r>
              <a:rPr lang="en-US" sz="1800" b="0" i="0" u="none" strike="noStrike" cap="none">
                <a:solidFill>
                  <a:schemeClr val="dk1"/>
                </a:solidFill>
                <a:highlight>
                  <a:schemeClr val="lt1"/>
                </a:highlight>
                <a:latin typeface="Arial"/>
                <a:ea typeface="Arial"/>
                <a:cs typeface="Arial"/>
                <a:sym typeface="Arial"/>
              </a:rPr>
              <a:t> per year b</a:t>
            </a:r>
            <a:r>
              <a:rPr lang="en-US" sz="1800" b="0" i="0" u="none" strike="noStrike" cap="none">
                <a:solidFill>
                  <a:schemeClr val="dk1"/>
                </a:solidFill>
                <a:latin typeface="Arial"/>
                <a:ea typeface="Arial"/>
                <a:cs typeface="Arial"/>
                <a:sym typeface="Arial"/>
              </a:rPr>
              <a:t>ased on current project design, timeline, and cost. </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600"/>
              </a:spcBef>
              <a:spcAft>
                <a:spcPts val="0"/>
              </a:spcAft>
              <a:buClr>
                <a:srgbClr val="00148C"/>
              </a:buClr>
              <a:buSzPts val="1800"/>
              <a:buFont typeface="Arial"/>
              <a:buNone/>
            </a:pPr>
            <a:endParaRPr sz="1800" b="0" i="0" u="none" strike="noStrike" cap="none">
              <a:solidFill>
                <a:schemeClr val="dk1"/>
              </a:solidFill>
              <a:latin typeface="Arial"/>
              <a:ea typeface="Arial"/>
              <a:cs typeface="Arial"/>
              <a:sym typeface="Arial"/>
            </a:endParaRPr>
          </a:p>
          <a:p>
            <a:pPr marL="176212" marR="0" lvl="1" indent="-176212" algn="l" rtl="0">
              <a:lnSpc>
                <a:spcPct val="100000"/>
              </a:lnSpc>
              <a:spcBef>
                <a:spcPts val="600"/>
              </a:spcBef>
              <a:spcAft>
                <a:spcPts val="0"/>
              </a:spcAft>
              <a:buClr>
                <a:srgbClr val="00148C"/>
              </a:buClr>
              <a:buSzPts val="1800"/>
              <a:buFont typeface="Noto Sans Symbols"/>
              <a:buChar char="▪"/>
            </a:pPr>
            <a:r>
              <a:rPr lang="en-US" sz="1800" b="0" i="0" u="none" strike="noStrike" cap="none">
                <a:solidFill>
                  <a:schemeClr val="dk1"/>
                </a:solidFill>
                <a:latin typeface="Arial"/>
                <a:ea typeface="Arial"/>
                <a:cs typeface="Arial"/>
                <a:sym typeface="Arial"/>
              </a:rPr>
              <a:t>100% Within Existing NEP Corridor ROW</a:t>
            </a:r>
            <a:endParaRPr sz="1800" b="0" i="0" u="none" strike="noStrike" cap="none">
              <a:solidFill>
                <a:schemeClr val="dk1"/>
              </a:solidFill>
              <a:latin typeface="Arial"/>
              <a:ea typeface="Arial"/>
              <a:cs typeface="Arial"/>
              <a:sym typeface="Arial"/>
            </a:endParaRPr>
          </a:p>
          <a:p>
            <a:pPr marL="91440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176212" marR="0" lvl="1" indent="-176212" algn="l" rtl="0">
              <a:lnSpc>
                <a:spcPct val="100000"/>
              </a:lnSpc>
              <a:spcBef>
                <a:spcPts val="600"/>
              </a:spcBef>
              <a:spcAft>
                <a:spcPts val="0"/>
              </a:spcAft>
              <a:buClr>
                <a:srgbClr val="00148C"/>
              </a:buClr>
              <a:buSzPts val="1800"/>
              <a:buFont typeface="Noto Sans Symbols"/>
              <a:buChar char="▪"/>
            </a:pPr>
            <a:r>
              <a:rPr lang="en-US" sz="1800" b="0" i="0" u="none" strike="noStrike" cap="none">
                <a:solidFill>
                  <a:schemeClr val="dk1"/>
                </a:solidFill>
                <a:latin typeface="Arial"/>
                <a:ea typeface="Arial"/>
                <a:cs typeface="Arial"/>
                <a:sym typeface="Arial"/>
              </a:rPr>
              <a:t>Total Mileage: </a:t>
            </a:r>
            <a:r>
              <a:rPr lang="en-US" sz="1800">
                <a:solidFill>
                  <a:schemeClr val="dk1"/>
                </a:solidFill>
              </a:rPr>
              <a:t>7.40</a:t>
            </a:r>
            <a:r>
              <a:rPr lang="en-US" sz="1800" b="0" i="0" u="none" strike="noStrike" cap="none">
                <a:solidFill>
                  <a:schemeClr val="dk1"/>
                </a:solidFill>
                <a:latin typeface="Arial"/>
                <a:ea typeface="Arial"/>
                <a:cs typeface="Arial"/>
                <a:sym typeface="Arial"/>
              </a:rPr>
              <a:t> miles</a:t>
            </a:r>
            <a:endParaRPr sz="1800" b="0" i="0" u="none" strike="noStrike" cap="none">
              <a:solidFill>
                <a:schemeClr val="dk1"/>
              </a:solidFill>
              <a:latin typeface="Arial"/>
              <a:ea typeface="Arial"/>
              <a:cs typeface="Arial"/>
              <a:sym typeface="Arial"/>
            </a:endParaRPr>
          </a:p>
          <a:p>
            <a:pPr marL="0" marR="0" lvl="1" indent="0" algn="l" rtl="0">
              <a:lnSpc>
                <a:spcPct val="100000"/>
              </a:lnSpc>
              <a:spcBef>
                <a:spcPts val="600"/>
              </a:spcBef>
              <a:spcAft>
                <a:spcPts val="0"/>
              </a:spcAft>
              <a:buClr>
                <a:srgbClr val="00148C"/>
              </a:buClr>
              <a:buSzPts val="1800"/>
              <a:buFont typeface="Arial"/>
              <a:buNone/>
            </a:pPr>
            <a:endParaRPr sz="1800" b="0" i="0" u="none" strike="noStrike" cap="none">
              <a:solidFill>
                <a:schemeClr val="dk1"/>
              </a:solidFill>
              <a:latin typeface="Arial"/>
              <a:ea typeface="Arial"/>
              <a:cs typeface="Arial"/>
              <a:sym typeface="Arial"/>
            </a:endParaRPr>
          </a:p>
          <a:p>
            <a:pPr marL="91440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9" name="Google Shape;209;p17"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430374" y="335506"/>
            <a:ext cx="11329828" cy="57451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Twin States in Webster</a:t>
            </a:r>
            <a:endParaRPr/>
          </a:p>
        </p:txBody>
      </p:sp>
      <p:sp>
        <p:nvSpPr>
          <p:cNvPr id="215" name="Google Shape;215;p8"/>
          <p:cNvSpPr txBox="1"/>
          <p:nvPr/>
        </p:nvSpPr>
        <p:spPr>
          <a:xfrm>
            <a:off x="278688" y="539632"/>
            <a:ext cx="11633200" cy="5295469"/>
          </a:xfrm>
          <a:prstGeom prst="rect">
            <a:avLst/>
          </a:prstGeom>
          <a:noFill/>
          <a:ln>
            <a:noFill/>
          </a:ln>
        </p:spPr>
        <p:txBody>
          <a:bodyPr spcFirstLastPara="1" wrap="square" lIns="91425" tIns="45700" rIns="91425" bIns="45700" anchor="t" anchorCtr="0">
            <a:noAutofit/>
          </a:bodyPr>
          <a:lstStyle/>
          <a:p>
            <a:pPr marL="91440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1" indent="0" algn="l" rtl="0">
              <a:lnSpc>
                <a:spcPct val="100000"/>
              </a:lnSpc>
              <a:spcBef>
                <a:spcPts val="600"/>
              </a:spcBef>
              <a:spcAft>
                <a:spcPts val="0"/>
              </a:spcAft>
              <a:buClr>
                <a:srgbClr val="00148C"/>
              </a:buClr>
              <a:buSzPts val="1800"/>
              <a:buFont typeface="Arial"/>
              <a:buNone/>
            </a:pPr>
            <a:endParaRPr sz="1800" b="0" i="0" u="none" strike="noStrike" cap="none">
              <a:solidFill>
                <a:schemeClr val="dk1"/>
              </a:solidFill>
              <a:latin typeface="Arial"/>
              <a:ea typeface="Arial"/>
              <a:cs typeface="Arial"/>
              <a:sym typeface="Arial"/>
            </a:endParaRPr>
          </a:p>
          <a:p>
            <a:pPr marL="91440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p8"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pic>
        <p:nvPicPr>
          <p:cNvPr id="217" name="Google Shape;217;p8"/>
          <p:cNvPicPr preferRelativeResize="0"/>
          <p:nvPr/>
        </p:nvPicPr>
        <p:blipFill>
          <a:blip r:embed="rId4">
            <a:alphaModFix/>
          </a:blip>
          <a:stretch>
            <a:fillRect/>
          </a:stretch>
        </p:blipFill>
        <p:spPr>
          <a:xfrm>
            <a:off x="2252535" y="910025"/>
            <a:ext cx="7685501" cy="55371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9"/>
          <p:cNvSpPr txBox="1">
            <a:spLocks noGrp="1"/>
          </p:cNvSpPr>
          <p:nvPr>
            <p:ph type="title"/>
          </p:nvPr>
        </p:nvSpPr>
        <p:spPr>
          <a:xfrm>
            <a:off x="430374" y="335506"/>
            <a:ext cx="11329828" cy="57451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Twin States in Webster (Minimal Change / No Expansion)</a:t>
            </a:r>
            <a:endParaRPr/>
          </a:p>
        </p:txBody>
      </p:sp>
      <p:sp>
        <p:nvSpPr>
          <p:cNvPr id="223" name="Google Shape;223;p9"/>
          <p:cNvSpPr txBox="1"/>
          <p:nvPr/>
        </p:nvSpPr>
        <p:spPr>
          <a:xfrm>
            <a:off x="314960" y="833120"/>
            <a:ext cx="11633200" cy="53723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148C"/>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24" name="Google Shape;224;p9"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pic>
        <p:nvPicPr>
          <p:cNvPr id="225" name="Google Shape;225;p9" descr="Diagram&#10;&#10;Description automatically generated"/>
          <p:cNvPicPr preferRelativeResize="0"/>
          <p:nvPr/>
        </p:nvPicPr>
        <p:blipFill rotWithShape="1">
          <a:blip r:embed="rId4">
            <a:alphaModFix/>
          </a:blip>
          <a:srcRect/>
          <a:stretch/>
        </p:blipFill>
        <p:spPr>
          <a:xfrm>
            <a:off x="1356369" y="866422"/>
            <a:ext cx="9550381" cy="53057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a:spLocks noGrp="1"/>
          </p:cNvSpPr>
          <p:nvPr>
            <p:ph type="title"/>
          </p:nvPr>
        </p:nvSpPr>
        <p:spPr>
          <a:xfrm>
            <a:off x="430374" y="335506"/>
            <a:ext cx="11329828" cy="57451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Our Community Commitment</a:t>
            </a:r>
            <a:endParaRPr/>
          </a:p>
        </p:txBody>
      </p:sp>
      <p:sp>
        <p:nvSpPr>
          <p:cNvPr id="231" name="Google Shape;231;p18"/>
          <p:cNvSpPr txBox="1"/>
          <p:nvPr/>
        </p:nvSpPr>
        <p:spPr>
          <a:xfrm>
            <a:off x="430374" y="910022"/>
            <a:ext cx="5760019" cy="53723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Twin States Clean Energy Link is committed to working together with host communities, residents, businesses, landowners, elected officials, and community groups throughout the application, proposal, siting, and construction processes.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We know from our past work that burying lines and using existing transmission corridors are important ways to minimize visual impacts.</a:t>
            </a:r>
            <a:br>
              <a:rPr lang="en-US" sz="1600" b="0" i="0" u="none" strike="noStrike" cap="none">
                <a:solidFill>
                  <a:schemeClr val="dk1"/>
                </a:solidFill>
                <a:latin typeface="Arial"/>
                <a:ea typeface="Arial"/>
                <a:cs typeface="Arial"/>
                <a:sym typeface="Arial"/>
              </a:rPr>
            </a:br>
            <a:r>
              <a:rPr lang="en-US" sz="1600" b="0" i="0" u="none" strike="noStrike" cap="none">
                <a:solidFill>
                  <a:schemeClr val="dk1"/>
                </a:solidFill>
                <a:latin typeface="Arial"/>
                <a:ea typeface="Arial"/>
                <a:cs typeface="Arial"/>
                <a:sym typeface="Arial"/>
              </a:rPr>
              <a:t> </a:t>
            </a:r>
            <a:br>
              <a:rPr lang="en-US" sz="1600" b="0" i="0" u="none" strike="noStrike" cap="none">
                <a:solidFill>
                  <a:schemeClr val="dk1"/>
                </a:solidFill>
                <a:latin typeface="Arial"/>
                <a:ea typeface="Arial"/>
                <a:cs typeface="Arial"/>
                <a:sym typeface="Arial"/>
              </a:rPr>
            </a:br>
            <a:r>
              <a:rPr lang="en-US" sz="1600" b="0" i="0" u="none" strike="noStrike" cap="none">
                <a:solidFill>
                  <a:schemeClr val="dk1"/>
                </a:solidFill>
                <a:latin typeface="Arial"/>
                <a:ea typeface="Arial"/>
                <a:cs typeface="Arial"/>
                <a:sym typeface="Arial"/>
              </a:rPr>
              <a:t>We also understand that communities deserve comprehensive conversations and two-way communication about our work. Through local presentations, town-based community meetings, one-on-one discussions, mailings, a comprehensive website, toll-free hotline number, and other methods we will provide timely, comprehensive information to individuals and groups interested in the project. Above all, the Twin States team is committed to ongoing, open conversations about the project every step of the way.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800"/>
              <a:buFont typeface="Arial"/>
              <a:buNone/>
            </a:pPr>
            <a:endParaRPr sz="800" b="0" i="0" u="none" strike="noStrike" cap="none">
              <a:solidFill>
                <a:srgbClr val="2A2A2C"/>
              </a:solidFill>
              <a:latin typeface="Arial"/>
              <a:ea typeface="Arial"/>
              <a:cs typeface="Arial"/>
              <a:sym typeface="Arial"/>
            </a:endParaRPr>
          </a:p>
        </p:txBody>
      </p:sp>
      <p:pic>
        <p:nvPicPr>
          <p:cNvPr id="232" name="Google Shape;232;p18"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pic>
        <p:nvPicPr>
          <p:cNvPr id="233" name="Google Shape;233;p18" descr="A couple of people in a boat on a river&#10;&#10;Description automatically generated with medium confidence"/>
          <p:cNvPicPr preferRelativeResize="0"/>
          <p:nvPr/>
        </p:nvPicPr>
        <p:blipFill rotWithShape="1">
          <a:blip r:embed="rId4">
            <a:alphaModFix/>
          </a:blip>
          <a:srcRect/>
          <a:stretch/>
        </p:blipFill>
        <p:spPr>
          <a:xfrm>
            <a:off x="6588504" y="909990"/>
            <a:ext cx="5171698" cy="2686217"/>
          </a:xfrm>
          <a:prstGeom prst="rect">
            <a:avLst/>
          </a:prstGeom>
          <a:noFill/>
          <a:ln>
            <a:noFill/>
          </a:ln>
        </p:spPr>
      </p:pic>
      <p:sp>
        <p:nvSpPr>
          <p:cNvPr id="234" name="Google Shape;234;p18"/>
          <p:cNvSpPr txBox="1"/>
          <p:nvPr/>
        </p:nvSpPr>
        <p:spPr>
          <a:xfrm>
            <a:off x="6588504" y="3955460"/>
            <a:ext cx="7488620" cy="15799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400" b="1" i="1" u="none" strike="noStrike" cap="none">
                <a:solidFill>
                  <a:schemeClr val="dk1"/>
                </a:solidFill>
                <a:latin typeface="Arial"/>
                <a:ea typeface="Arial"/>
                <a:cs typeface="Arial"/>
                <a:sym typeface="Arial"/>
              </a:rPr>
              <a:t>Contact us:</a:t>
            </a:r>
            <a:br>
              <a:rPr lang="en-US" sz="1400" b="1" i="1" u="none" strike="noStrike" cap="none">
                <a:solidFill>
                  <a:schemeClr val="dk1"/>
                </a:solidFill>
                <a:latin typeface="Arial"/>
                <a:ea typeface="Arial"/>
                <a:cs typeface="Arial"/>
                <a:sym typeface="Arial"/>
              </a:rPr>
            </a:b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www.twinstatescleanenergylink.com</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1600"/>
              <a:buFont typeface="Arial"/>
              <a:buNone/>
            </a:pPr>
            <a:r>
              <a:rPr lang="en-US" sz="1400" b="0" i="0" u="none" strike="noStrike" cap="none">
                <a:solidFill>
                  <a:schemeClr val="dk1"/>
                </a:solidFill>
                <a:latin typeface="Arial"/>
                <a:ea typeface="Arial"/>
                <a:cs typeface="Arial"/>
                <a:sym typeface="Arial"/>
              </a:rPr>
              <a:t>outreach@twinstatescleanenergylink.com</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1600"/>
              <a:buFont typeface="Arial"/>
              <a:buNone/>
            </a:pPr>
            <a:r>
              <a:rPr lang="en-US" sz="1400" b="0" i="0" u="none" strike="noStrike" cap="none">
                <a:solidFill>
                  <a:schemeClr val="dk1"/>
                </a:solidFill>
                <a:latin typeface="Arial"/>
                <a:ea typeface="Arial"/>
                <a:cs typeface="Arial"/>
                <a:sym typeface="Arial"/>
              </a:rPr>
              <a:t>1-800-886-8239</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txBox="1">
            <a:spLocks noGrp="1"/>
          </p:cNvSpPr>
          <p:nvPr>
            <p:ph type="title"/>
          </p:nvPr>
        </p:nvSpPr>
        <p:spPr>
          <a:xfrm>
            <a:off x="430374" y="154185"/>
            <a:ext cx="11329828" cy="45359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How New England generates power today, and in the future</a:t>
            </a:r>
            <a:endParaRPr/>
          </a:p>
        </p:txBody>
      </p:sp>
      <p:sp>
        <p:nvSpPr>
          <p:cNvPr id="138" name="Google Shape;138;p2"/>
          <p:cNvSpPr txBox="1"/>
          <p:nvPr/>
        </p:nvSpPr>
        <p:spPr>
          <a:xfrm>
            <a:off x="5948096" y="802041"/>
            <a:ext cx="5812106" cy="60972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148C"/>
              </a:buClr>
              <a:buSzPts val="1800"/>
              <a:buFont typeface="Arial"/>
              <a:buNone/>
            </a:pPr>
            <a:r>
              <a:rPr lang="en-US" sz="1800" b="1" i="1" u="none" strike="noStrike" cap="none" dirty="0">
                <a:solidFill>
                  <a:srgbClr val="00148C"/>
                </a:solidFill>
                <a:latin typeface="Arial"/>
                <a:ea typeface="Arial"/>
                <a:cs typeface="Arial"/>
                <a:sym typeface="Arial"/>
              </a:rPr>
              <a:t>Where does our power come from now?</a:t>
            </a:r>
            <a:endParaRPr sz="1400" b="0" i="0" u="none" strike="noStrike" cap="none" dirty="0">
              <a:solidFill>
                <a:srgbClr val="000000"/>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1800"/>
              <a:buFont typeface="Noto Sans Symbols"/>
              <a:buChar char="▪"/>
            </a:pPr>
            <a:r>
              <a:rPr lang="en-US" sz="1800" b="0" i="0" u="none" strike="noStrike" cap="none" dirty="0">
                <a:solidFill>
                  <a:srgbClr val="55555A"/>
                </a:solidFill>
                <a:latin typeface="Arial"/>
                <a:ea typeface="Arial"/>
                <a:cs typeface="Arial"/>
                <a:sym typeface="Arial"/>
              </a:rPr>
              <a:t>Even with retirements, New England’s power supply remains heavily reliant on fossil fuel generation, mostly natural gas, that emits a significant amount of greenhouse gases.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1200"/>
              <a:buFont typeface="Arial"/>
              <a:buNone/>
            </a:pPr>
            <a:endParaRPr sz="1200" b="1" i="1" u="none" strike="noStrike" cap="none" dirty="0">
              <a:solidFill>
                <a:srgbClr val="55555A"/>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1800"/>
              <a:buFont typeface="Arial"/>
              <a:buNone/>
            </a:pPr>
            <a:r>
              <a:rPr lang="en-US" sz="1800" b="1" i="1" u="none" strike="noStrike" cap="none" dirty="0">
                <a:solidFill>
                  <a:srgbClr val="00148C"/>
                </a:solidFill>
                <a:latin typeface="Arial"/>
                <a:ea typeface="Arial"/>
                <a:cs typeface="Arial"/>
                <a:sym typeface="Arial"/>
              </a:rPr>
              <a:t>Where will New England’s future power supply come from?</a:t>
            </a:r>
            <a:endParaRPr sz="1400" b="0" i="0" u="none" strike="noStrike" cap="none" dirty="0">
              <a:solidFill>
                <a:srgbClr val="000000"/>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1800"/>
              <a:buFont typeface="Noto Sans Symbols"/>
              <a:buChar char="▪"/>
            </a:pPr>
            <a:r>
              <a:rPr lang="en-US" sz="1800" b="0" i="0" u="none" strike="noStrike" cap="none" dirty="0">
                <a:solidFill>
                  <a:srgbClr val="55555A"/>
                </a:solidFill>
                <a:latin typeface="Arial"/>
                <a:ea typeface="Arial"/>
                <a:cs typeface="Arial"/>
                <a:sym typeface="Arial"/>
              </a:rPr>
              <a:t>The region’s state policymakers have set aggressive goals to make our power supply greener</a:t>
            </a:r>
            <a:endParaRPr sz="1400" b="0" i="0" u="none" strike="noStrike" cap="none" dirty="0">
              <a:solidFill>
                <a:srgbClr val="000000"/>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1800"/>
              <a:buFont typeface="Noto Sans Symbols"/>
              <a:buChar char="▪"/>
            </a:pPr>
            <a:r>
              <a:rPr lang="en-US" sz="1800" b="0" i="0" u="none" strike="noStrike" cap="none" dirty="0">
                <a:solidFill>
                  <a:srgbClr val="55555A"/>
                </a:solidFill>
                <a:latin typeface="Arial"/>
                <a:ea typeface="Arial"/>
                <a:cs typeface="Arial"/>
                <a:sym typeface="Arial"/>
              </a:rPr>
              <a:t>Meeting these goals requires the connection of lots of wind and solar generation over the coming decade—and importing a significant amount of Canadian clean energy.</a:t>
            </a:r>
            <a:endParaRPr sz="1400" b="0" i="0" u="none" strike="noStrike" cap="none" dirty="0">
              <a:solidFill>
                <a:srgbClr val="000000"/>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1800"/>
              <a:buFont typeface="Noto Sans Symbols"/>
              <a:buChar char="▪"/>
            </a:pPr>
            <a:r>
              <a:rPr lang="en-US" sz="1800" b="0" i="0" u="none" strike="noStrike" cap="none" dirty="0">
                <a:solidFill>
                  <a:srgbClr val="55555A"/>
                </a:solidFill>
                <a:latin typeface="Arial"/>
                <a:ea typeface="Arial"/>
                <a:cs typeface="Arial"/>
                <a:sym typeface="Arial"/>
              </a:rPr>
              <a:t>This transition will create thousands of new good paying local jobs</a:t>
            </a:r>
            <a:endParaRPr sz="1400" b="0" i="0" u="none" strike="noStrike" cap="none" dirty="0">
              <a:solidFill>
                <a:srgbClr val="000000"/>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1800"/>
              <a:buFont typeface="Noto Sans Symbols"/>
              <a:buChar char="▪"/>
            </a:pPr>
            <a:r>
              <a:rPr lang="en-US" sz="1800" b="0" i="0" u="none" strike="noStrike" cap="none" dirty="0">
                <a:solidFill>
                  <a:srgbClr val="55555A"/>
                </a:solidFill>
                <a:latin typeface="Arial"/>
                <a:ea typeface="Arial"/>
                <a:cs typeface="Arial"/>
                <a:sym typeface="Arial"/>
              </a:rPr>
              <a:t>In fact, the Energy Transition, as it is called, will be the largest transformation of how we produce our power in a lifetime</a:t>
            </a:r>
            <a:endParaRPr sz="1400" b="0" i="0" u="none" strike="noStrike" cap="none" dirty="0">
              <a:solidFill>
                <a:srgbClr val="000000"/>
              </a:solidFill>
              <a:latin typeface="Arial"/>
              <a:ea typeface="Arial"/>
              <a:cs typeface="Arial"/>
              <a:sym typeface="Arial"/>
            </a:endParaRPr>
          </a:p>
        </p:txBody>
      </p:sp>
      <p:sp>
        <p:nvSpPr>
          <p:cNvPr id="139" name="Google Shape;139;p2"/>
          <p:cNvSpPr txBox="1"/>
          <p:nvPr/>
        </p:nvSpPr>
        <p:spPr>
          <a:xfrm>
            <a:off x="888019" y="1127942"/>
            <a:ext cx="4028935" cy="907941"/>
          </a:xfrm>
          <a:prstGeom prst="rect">
            <a:avLst/>
          </a:prstGeom>
          <a:noFill/>
          <a:ln w="9525" cap="flat" cmpd="sng">
            <a:solidFill>
              <a:srgbClr val="000000"/>
            </a:solidFill>
            <a:prstDash val="solid"/>
            <a:miter lim="800000"/>
            <a:headEnd type="none" w="sm" len="sm"/>
            <a:tailEnd type="none" w="sm" len="sm"/>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               Insert pie chart showing current NE gen fleet by fuel type</a:t>
            </a:r>
            <a:endParaRPr sz="1800" b="0" i="0" u="none" strike="noStrike" cap="none">
              <a:solidFill>
                <a:schemeClr val="dk1"/>
              </a:solidFill>
              <a:latin typeface="Arial"/>
              <a:ea typeface="Arial"/>
              <a:cs typeface="Arial"/>
              <a:sym typeface="Arial"/>
            </a:endParaRPr>
          </a:p>
        </p:txBody>
      </p:sp>
      <p:pic>
        <p:nvPicPr>
          <p:cNvPr id="140" name="Google Shape;140;p2"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pic>
        <p:nvPicPr>
          <p:cNvPr id="141" name="Google Shape;141;p2"/>
          <p:cNvPicPr preferRelativeResize="0"/>
          <p:nvPr/>
        </p:nvPicPr>
        <p:blipFill rotWithShape="1">
          <a:blip r:embed="rId4">
            <a:alphaModFix/>
          </a:blip>
          <a:srcRect/>
          <a:stretch/>
        </p:blipFill>
        <p:spPr>
          <a:xfrm>
            <a:off x="106672" y="640018"/>
            <a:ext cx="5385203" cy="2999353"/>
          </a:xfrm>
          <a:prstGeom prst="rect">
            <a:avLst/>
          </a:prstGeom>
          <a:noFill/>
          <a:ln>
            <a:noFill/>
          </a:ln>
        </p:spPr>
      </p:pic>
      <p:pic>
        <p:nvPicPr>
          <p:cNvPr id="142" name="Google Shape;142;p2"/>
          <p:cNvPicPr preferRelativeResize="0"/>
          <p:nvPr/>
        </p:nvPicPr>
        <p:blipFill rotWithShape="1">
          <a:blip r:embed="rId5">
            <a:alphaModFix/>
          </a:blip>
          <a:srcRect/>
          <a:stretch/>
        </p:blipFill>
        <p:spPr>
          <a:xfrm>
            <a:off x="1221699" y="3904566"/>
            <a:ext cx="3155149" cy="2100321"/>
          </a:xfrm>
          <a:prstGeom prst="rect">
            <a:avLst/>
          </a:prstGeom>
          <a:noFill/>
          <a:ln>
            <a:noFill/>
          </a:ln>
        </p:spPr>
      </p:pic>
      <p:sp>
        <p:nvSpPr>
          <p:cNvPr id="143" name="Google Shape;143;p2"/>
          <p:cNvSpPr txBox="1"/>
          <p:nvPr/>
        </p:nvSpPr>
        <p:spPr>
          <a:xfrm>
            <a:off x="1600200" y="6055122"/>
            <a:ext cx="2077278"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55555A"/>
                </a:solidFill>
                <a:latin typeface="Arial"/>
                <a:ea typeface="Arial"/>
                <a:cs typeface="Arial"/>
                <a:sym typeface="Arial"/>
              </a:rPr>
              <a:t>Source: ISO New England</a:t>
            </a:r>
            <a:endParaRPr sz="1000" b="0" i="1"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txBox="1">
            <a:spLocks noGrp="1"/>
          </p:cNvSpPr>
          <p:nvPr>
            <p:ph type="title"/>
          </p:nvPr>
        </p:nvSpPr>
        <p:spPr>
          <a:xfrm>
            <a:off x="430374" y="154185"/>
            <a:ext cx="11329828" cy="45359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The obstacles to a clean energy future</a:t>
            </a:r>
            <a:endParaRPr/>
          </a:p>
        </p:txBody>
      </p:sp>
      <p:sp>
        <p:nvSpPr>
          <p:cNvPr id="149" name="Google Shape;149;p3"/>
          <p:cNvSpPr txBox="1"/>
          <p:nvPr/>
        </p:nvSpPr>
        <p:spPr>
          <a:xfrm>
            <a:off x="430374" y="825306"/>
            <a:ext cx="11213758" cy="23308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148C"/>
              </a:buClr>
              <a:buSzPts val="2000"/>
              <a:buFont typeface="Arial"/>
              <a:buNone/>
            </a:pPr>
            <a:r>
              <a:rPr lang="en-US" sz="2000" b="1" i="1" u="none" strike="noStrike" cap="none">
                <a:solidFill>
                  <a:srgbClr val="00148C"/>
                </a:solidFill>
                <a:latin typeface="Arial"/>
                <a:ea typeface="Arial"/>
                <a:cs typeface="Arial"/>
                <a:sym typeface="Arial"/>
              </a:rPr>
              <a:t>What are the challenges in achieving the Energy Transition?</a:t>
            </a:r>
            <a:endParaRPr sz="1400" b="0" i="0" u="none" strike="noStrike" cap="none">
              <a:solidFill>
                <a:srgbClr val="000000"/>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i="0" u="none" strike="noStrike" cap="none">
                <a:solidFill>
                  <a:srgbClr val="55555A"/>
                </a:solidFill>
                <a:latin typeface="Arial"/>
                <a:ea typeface="Arial"/>
                <a:cs typeface="Arial"/>
                <a:sym typeface="Arial"/>
              </a:rPr>
              <a:t>Wind and solar power output moves up and down depending on weather conditions, cloud cover, time of day, and other factors.</a:t>
            </a:r>
            <a:br>
              <a:rPr lang="en-US" sz="2000" b="0" i="0" u="none" strike="noStrike" cap="none">
                <a:solidFill>
                  <a:srgbClr val="55555A"/>
                </a:solidFill>
                <a:latin typeface="Arial"/>
                <a:ea typeface="Arial"/>
                <a:cs typeface="Arial"/>
                <a:sym typeface="Arial"/>
              </a:rPr>
            </a:br>
            <a:endParaRPr sz="1000" b="0" i="0" u="none" strike="noStrike" cap="none">
              <a:solidFill>
                <a:srgbClr val="55555A"/>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i="0" u="none" strike="noStrike" cap="none">
                <a:solidFill>
                  <a:srgbClr val="55555A"/>
                </a:solidFill>
                <a:latin typeface="Arial"/>
                <a:ea typeface="Arial"/>
                <a:cs typeface="Arial"/>
                <a:sym typeface="Arial"/>
              </a:rPr>
              <a:t>To keep our grid reliable, we need a controllable backup source of power when clean power output is low, but customer demand is high.</a:t>
            </a:r>
            <a:br>
              <a:rPr lang="en-US" sz="2000" b="0" i="0" u="none" strike="noStrike" cap="none">
                <a:solidFill>
                  <a:srgbClr val="55555A"/>
                </a:solidFill>
                <a:latin typeface="Arial"/>
                <a:ea typeface="Arial"/>
                <a:cs typeface="Arial"/>
                <a:sym typeface="Arial"/>
              </a:rPr>
            </a:br>
            <a:endParaRPr sz="1000" b="0" i="0" u="none" strike="noStrike" cap="none">
              <a:solidFill>
                <a:srgbClr val="55555A"/>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i="0" u="none" strike="noStrike" cap="none">
                <a:solidFill>
                  <a:srgbClr val="55555A"/>
                </a:solidFill>
                <a:latin typeface="Arial"/>
                <a:ea typeface="Arial"/>
                <a:cs typeface="Arial"/>
                <a:sym typeface="Arial"/>
              </a:rPr>
              <a:t>Experts agree that if the region doesn’t take action, fossil fuel generation will be the primary source of backup power. This harms our ability to get to a greener future.</a:t>
            </a:r>
            <a:endParaRPr sz="1400" b="0" i="0" u="none" strike="noStrike" cap="none">
              <a:solidFill>
                <a:srgbClr val="000000"/>
              </a:solidFill>
              <a:latin typeface="Arial"/>
              <a:ea typeface="Arial"/>
              <a:cs typeface="Arial"/>
              <a:sym typeface="Arial"/>
            </a:endParaRPr>
          </a:p>
        </p:txBody>
      </p:sp>
      <p:pic>
        <p:nvPicPr>
          <p:cNvPr id="150" name="Google Shape;150;p3"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graphicFrame>
        <p:nvGraphicFramePr>
          <p:cNvPr id="151" name="Google Shape;151;p3"/>
          <p:cNvGraphicFramePr/>
          <p:nvPr/>
        </p:nvGraphicFramePr>
        <p:xfrm>
          <a:off x="2511707" y="3960433"/>
          <a:ext cx="1379800" cy="1483400"/>
        </p:xfrm>
        <a:graphic>
          <a:graphicData uri="http://schemas.openxmlformats.org/drawingml/2006/table">
            <a:tbl>
              <a:tblPr firstRow="1" bandRow="1">
                <a:noFill/>
                <a:tableStyleId>{0DB8AD5C-A180-43E3-9A59-FC60B3234ACE}</a:tableStyleId>
              </a:tblPr>
              <a:tblGrid>
                <a:gridCol w="1379800">
                  <a:extLst>
                    <a:ext uri="{9D8B030D-6E8A-4147-A177-3AD203B41FA5}">
                      <a16:colId xmlns:a16="http://schemas.microsoft.com/office/drawing/2014/main" val="20000"/>
                    </a:ext>
                  </a:extLst>
                </a:gridCol>
              </a:tblGrid>
              <a:tr h="370850">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NE Peak Need</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Summer</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Winter</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Night</a:t>
                      </a:r>
                      <a:endParaRPr sz="1400" u="none" strike="noStrike" cap="none"/>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52" name="Google Shape;152;p3"/>
          <p:cNvGraphicFramePr/>
          <p:nvPr/>
        </p:nvGraphicFramePr>
        <p:xfrm>
          <a:off x="8689943" y="4876687"/>
          <a:ext cx="1352725" cy="1483400"/>
        </p:xfrm>
        <a:graphic>
          <a:graphicData uri="http://schemas.openxmlformats.org/drawingml/2006/table">
            <a:tbl>
              <a:tblPr firstRow="1" bandRow="1">
                <a:noFill/>
                <a:tableStyleId>{0DB8AD5C-A180-43E3-9A59-FC60B3234ACE}</a:tableStyleId>
              </a:tblPr>
              <a:tblGrid>
                <a:gridCol w="1352725">
                  <a:extLst>
                    <a:ext uri="{9D8B030D-6E8A-4147-A177-3AD203B41FA5}">
                      <a16:colId xmlns:a16="http://schemas.microsoft.com/office/drawing/2014/main" val="20000"/>
                    </a:ext>
                  </a:extLst>
                </a:gridCol>
              </a:tblGrid>
              <a:tr h="370850">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NE Surplus</a:t>
                      </a:r>
                      <a:endParaRPr sz="1400" u="none" strike="noStrike" cap="none"/>
                    </a:p>
                  </a:txBody>
                  <a:tcPr marL="91450" marR="91450" marT="45725" marB="45725">
                    <a:solidFill>
                      <a:srgbClr val="92D050"/>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Spring</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Fall</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Daytime</a:t>
                      </a:r>
                      <a:endParaRPr sz="1400" u="none" strike="noStrike" cap="none"/>
                    </a:p>
                  </a:txBody>
                  <a:tcPr marL="91450" marR="91450" marT="45725" marB="45725"/>
                </a:tc>
                <a:extLst>
                  <a:ext uri="{0D108BD9-81ED-4DB2-BD59-A6C34878D82A}">
                    <a16:rowId xmlns:a16="http://schemas.microsoft.com/office/drawing/2014/main" val="10003"/>
                  </a:ext>
                </a:extLst>
              </a:tr>
            </a:tbl>
          </a:graphicData>
        </a:graphic>
      </p:graphicFrame>
      <p:sp>
        <p:nvSpPr>
          <p:cNvPr id="153" name="Google Shape;153;p3"/>
          <p:cNvSpPr/>
          <p:nvPr/>
        </p:nvSpPr>
        <p:spPr>
          <a:xfrm>
            <a:off x="4201608" y="3613190"/>
            <a:ext cx="4178237" cy="1483361"/>
          </a:xfrm>
          <a:prstGeom prst="rightArrow">
            <a:avLst>
              <a:gd name="adj1" fmla="val 50000"/>
              <a:gd name="adj2" fmla="val 50000"/>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3"/>
          <p:cNvSpPr/>
          <p:nvPr/>
        </p:nvSpPr>
        <p:spPr>
          <a:xfrm rot="10800000">
            <a:off x="4201610" y="5228740"/>
            <a:ext cx="4178236" cy="1483360"/>
          </a:xfrm>
          <a:prstGeom prst="rightArrow">
            <a:avLst>
              <a:gd name="adj1" fmla="val 50000"/>
              <a:gd name="adj2" fmla="val 50000"/>
            </a:avLst>
          </a:pr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5" name="Google Shape;155;p3"/>
          <p:cNvSpPr txBox="1"/>
          <p:nvPr/>
        </p:nvSpPr>
        <p:spPr>
          <a:xfrm>
            <a:off x="5148406" y="5691873"/>
            <a:ext cx="2834369" cy="5693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New England Peak Supply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1" u="none" strike="noStrike" cap="none">
                <a:solidFill>
                  <a:schemeClr val="lt1"/>
                </a:solidFill>
                <a:latin typeface="Arial"/>
                <a:ea typeface="Arial"/>
                <a:cs typeface="Arial"/>
                <a:sym typeface="Arial"/>
              </a:rPr>
              <a:t>Surplus renewables to Quebec</a:t>
            </a:r>
            <a:endParaRPr sz="1600" b="0" i="1" u="none" strike="noStrike" cap="none">
              <a:solidFill>
                <a:schemeClr val="lt1"/>
              </a:solidFill>
              <a:latin typeface="Arial"/>
              <a:ea typeface="Arial"/>
              <a:cs typeface="Arial"/>
              <a:sym typeface="Arial"/>
            </a:endParaRPr>
          </a:p>
        </p:txBody>
      </p:sp>
      <p:sp>
        <p:nvSpPr>
          <p:cNvPr id="156" name="Google Shape;156;p3"/>
          <p:cNvSpPr txBox="1"/>
          <p:nvPr/>
        </p:nvSpPr>
        <p:spPr>
          <a:xfrm>
            <a:off x="4778748" y="4070176"/>
            <a:ext cx="2834369" cy="5693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New England Peak Need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1" u="none" strike="noStrike" cap="none">
                <a:solidFill>
                  <a:schemeClr val="lt1"/>
                </a:solidFill>
                <a:latin typeface="Arial"/>
                <a:ea typeface="Arial"/>
                <a:cs typeface="Arial"/>
                <a:sym typeface="Arial"/>
              </a:rPr>
              <a:t>Hydropower from Quebec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430374" y="154185"/>
            <a:ext cx="11329828" cy="45359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Meeting the challenge</a:t>
            </a:r>
            <a:endParaRPr/>
          </a:p>
        </p:txBody>
      </p:sp>
      <p:sp>
        <p:nvSpPr>
          <p:cNvPr id="162" name="Google Shape;162;p4"/>
          <p:cNvSpPr txBox="1"/>
          <p:nvPr/>
        </p:nvSpPr>
        <p:spPr>
          <a:xfrm>
            <a:off x="5491875" y="573752"/>
            <a:ext cx="6304746" cy="60972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148C"/>
              </a:buClr>
              <a:buSzPts val="2000"/>
              <a:buFont typeface="Arial"/>
              <a:buNone/>
            </a:pPr>
            <a:r>
              <a:rPr lang="en-US" sz="2000" b="1" i="1" u="none" strike="noStrike" cap="none">
                <a:solidFill>
                  <a:srgbClr val="00148C"/>
                </a:solidFill>
                <a:latin typeface="Arial"/>
                <a:ea typeface="Arial"/>
                <a:cs typeface="Arial"/>
                <a:sym typeface="Arial"/>
              </a:rPr>
              <a:t>Is there another path forward?</a:t>
            </a:r>
            <a:endParaRPr sz="1400" b="0" i="0" u="none" strike="noStrike" cap="none">
              <a:solidFill>
                <a:srgbClr val="000000"/>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i="0" u="none" strike="noStrike" cap="none">
                <a:solidFill>
                  <a:srgbClr val="55555A"/>
                </a:solidFill>
                <a:latin typeface="Arial"/>
                <a:ea typeface="Arial"/>
                <a:cs typeface="Arial"/>
                <a:sym typeface="Arial"/>
              </a:rPr>
              <a:t>Quebec has large amounts of clean hydro power that can serve as backup power in place of natural gas fired power when wind and solar output is 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2000"/>
              <a:buFont typeface="Arial"/>
              <a:buNone/>
            </a:pPr>
            <a:endParaRPr sz="2000" b="0" i="0" u="none" strike="noStrike" cap="none">
              <a:solidFill>
                <a:srgbClr val="55555A"/>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i="0" u="none" strike="noStrike" cap="none">
                <a:solidFill>
                  <a:srgbClr val="55555A"/>
                </a:solidFill>
                <a:latin typeface="Arial"/>
                <a:ea typeface="Arial"/>
                <a:cs typeface="Arial"/>
                <a:sym typeface="Arial"/>
              </a:rPr>
              <a:t>In fact, Quebec already sends large volumes of power to the region to serve the energy needs of New England homes and businesses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2000"/>
              <a:buFont typeface="Arial"/>
              <a:buNone/>
            </a:pPr>
            <a:endParaRPr sz="2000" b="0" i="0" u="none" strike="noStrike" cap="none">
              <a:solidFill>
                <a:srgbClr val="55555A"/>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i="0" u="none" strike="noStrike" cap="none">
                <a:solidFill>
                  <a:srgbClr val="55555A"/>
                </a:solidFill>
                <a:latin typeface="Arial"/>
                <a:ea typeface="Arial"/>
                <a:cs typeface="Arial"/>
                <a:sym typeface="Arial"/>
              </a:rPr>
              <a:t>The lines that Quebec currently uses to send power to New England experience very high use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2000"/>
              <a:buFont typeface="Arial"/>
              <a:buNone/>
            </a:pPr>
            <a:endParaRPr sz="2000" b="0" i="0" u="none" strike="noStrike" cap="none">
              <a:solidFill>
                <a:srgbClr val="55555A"/>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i="0" u="none" strike="noStrike" cap="none">
                <a:solidFill>
                  <a:srgbClr val="55555A"/>
                </a:solidFill>
                <a:latin typeface="Arial"/>
                <a:ea typeface="Arial"/>
                <a:cs typeface="Arial"/>
                <a:sym typeface="Arial"/>
              </a:rPr>
              <a:t>This means more lines are needed to Quebec to deliver the additional hydro power that New England needs as a clean alternative for power to back up wind and solar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2000"/>
              <a:buFont typeface="Arial"/>
              <a:buNone/>
            </a:pPr>
            <a:endParaRPr sz="2000" b="0" i="0" u="none" strike="noStrike" cap="none">
              <a:solidFill>
                <a:srgbClr val="55555A"/>
              </a:solidFill>
              <a:latin typeface="Arial"/>
              <a:ea typeface="Arial"/>
              <a:cs typeface="Arial"/>
              <a:sym typeface="Arial"/>
            </a:endParaRPr>
          </a:p>
          <a:p>
            <a:pPr marL="175895" marR="0" lvl="0" indent="-48895" algn="l" rtl="0">
              <a:lnSpc>
                <a:spcPct val="100000"/>
              </a:lnSpc>
              <a:spcBef>
                <a:spcPts val="600"/>
              </a:spcBef>
              <a:spcAft>
                <a:spcPts val="0"/>
              </a:spcAft>
              <a:buClr>
                <a:srgbClr val="00148C"/>
              </a:buClr>
              <a:buSzPts val="2000"/>
              <a:buFont typeface="Noto Sans Symbols"/>
              <a:buNone/>
            </a:pPr>
            <a:endParaRPr sz="2000" b="0" i="0" u="none" strike="noStrike" cap="none">
              <a:solidFill>
                <a:srgbClr val="55555A"/>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2000"/>
              <a:buFont typeface="Arial"/>
              <a:buNone/>
            </a:pPr>
            <a:endParaRPr sz="2000" b="1" i="1" u="none" strike="noStrike" cap="none">
              <a:solidFill>
                <a:srgbClr val="55555A"/>
              </a:solidFill>
              <a:latin typeface="Arial"/>
              <a:ea typeface="Arial"/>
              <a:cs typeface="Arial"/>
              <a:sym typeface="Arial"/>
            </a:endParaRPr>
          </a:p>
        </p:txBody>
      </p:sp>
      <p:pic>
        <p:nvPicPr>
          <p:cNvPr id="163" name="Google Shape;163;p4"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pic>
        <p:nvPicPr>
          <p:cNvPr id="164" name="Google Shape;164;p4" descr="A picture containing outdoor, sky, sunset, water&#10;&#10;Description automatically generated"/>
          <p:cNvPicPr preferRelativeResize="0"/>
          <p:nvPr/>
        </p:nvPicPr>
        <p:blipFill rotWithShape="1">
          <a:blip r:embed="rId4">
            <a:alphaModFix/>
          </a:blip>
          <a:srcRect t="13621"/>
          <a:stretch/>
        </p:blipFill>
        <p:spPr>
          <a:xfrm>
            <a:off x="226307" y="3558835"/>
            <a:ext cx="4943729" cy="2248176"/>
          </a:xfrm>
          <a:prstGeom prst="rect">
            <a:avLst/>
          </a:prstGeom>
          <a:gradFill>
            <a:gsLst>
              <a:gs pos="0">
                <a:srgbClr val="3D3D42"/>
              </a:gs>
              <a:gs pos="80000">
                <a:srgbClr val="515157"/>
              </a:gs>
              <a:gs pos="100000">
                <a:srgbClr val="515157"/>
              </a:gs>
            </a:gsLst>
            <a:lin ang="16200000" scaled="0"/>
          </a:gradFill>
          <a:ln w="9525" cap="flat" cmpd="sng">
            <a:solidFill>
              <a:srgbClr val="525257"/>
            </a:solidFill>
            <a:prstDash val="solid"/>
            <a:round/>
            <a:headEnd type="none" w="sm" len="sm"/>
            <a:tailEnd type="none" w="sm" len="sm"/>
          </a:ln>
          <a:effectLst>
            <a:outerShdw blurRad="40000" dist="23000" dir="5400000" rotWithShape="0">
              <a:srgbClr val="000000">
                <a:alpha val="32549"/>
              </a:srgbClr>
            </a:outerShdw>
          </a:effectLst>
        </p:spPr>
      </p:pic>
      <p:pic>
        <p:nvPicPr>
          <p:cNvPr id="165" name="Google Shape;165;p4"/>
          <p:cNvPicPr preferRelativeResize="0"/>
          <p:nvPr/>
        </p:nvPicPr>
        <p:blipFill rotWithShape="1">
          <a:blip r:embed="rId5">
            <a:alphaModFix/>
          </a:blip>
          <a:srcRect l="13019"/>
          <a:stretch/>
        </p:blipFill>
        <p:spPr>
          <a:xfrm>
            <a:off x="226307" y="993714"/>
            <a:ext cx="4943730" cy="2071394"/>
          </a:xfrm>
          <a:prstGeom prst="rect">
            <a:avLst/>
          </a:prstGeom>
          <a:gradFill>
            <a:gsLst>
              <a:gs pos="0">
                <a:srgbClr val="3D3D42"/>
              </a:gs>
              <a:gs pos="80000">
                <a:srgbClr val="515157"/>
              </a:gs>
              <a:gs pos="100000">
                <a:srgbClr val="515157"/>
              </a:gs>
            </a:gsLst>
            <a:lin ang="16200000" scaled="0"/>
          </a:gradFill>
          <a:ln w="9525" cap="flat" cmpd="sng">
            <a:solidFill>
              <a:srgbClr val="525257"/>
            </a:solidFill>
            <a:prstDash val="solid"/>
            <a:round/>
            <a:headEnd type="none" w="sm" len="sm"/>
            <a:tailEnd type="none" w="sm" len="sm"/>
          </a:ln>
          <a:effectLst>
            <a:outerShdw blurRad="40000" dist="23000" dir="5400000" rotWithShape="0">
              <a:srgbClr val="000000">
                <a:alpha val="32549"/>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a:spLocks noGrp="1"/>
          </p:cNvSpPr>
          <p:nvPr>
            <p:ph type="title"/>
          </p:nvPr>
        </p:nvSpPr>
        <p:spPr>
          <a:xfrm>
            <a:off x="430374" y="335506"/>
            <a:ext cx="11329828" cy="57451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DOE Transmission Facilitation Program</a:t>
            </a:r>
            <a:endParaRPr/>
          </a:p>
        </p:txBody>
      </p:sp>
      <p:sp>
        <p:nvSpPr>
          <p:cNvPr id="171" name="Google Shape;171;p5"/>
          <p:cNvSpPr txBox="1"/>
          <p:nvPr/>
        </p:nvSpPr>
        <p:spPr>
          <a:xfrm>
            <a:off x="314960" y="833120"/>
            <a:ext cx="11633200" cy="5372371"/>
          </a:xfrm>
          <a:prstGeom prst="rect">
            <a:avLst/>
          </a:prstGeom>
          <a:noFill/>
          <a:ln>
            <a:noFill/>
          </a:ln>
        </p:spPr>
        <p:txBody>
          <a:bodyPr spcFirstLastPara="1" wrap="square" lIns="91425" tIns="45700" rIns="91425" bIns="45700" anchor="t" anchorCtr="0">
            <a:noAutofit/>
          </a:bodyPr>
          <a:lstStyle/>
          <a:p>
            <a:pPr marL="176213" marR="0" lvl="0" indent="-176213" algn="l" rtl="0">
              <a:lnSpc>
                <a:spcPct val="100000"/>
              </a:lnSpc>
              <a:spcBef>
                <a:spcPts val="0"/>
              </a:spcBef>
              <a:spcAft>
                <a:spcPts val="0"/>
              </a:spcAft>
              <a:buClr>
                <a:srgbClr val="00148C"/>
              </a:buClr>
              <a:buSzPts val="1800"/>
              <a:buFont typeface="Noto Sans Symbols"/>
              <a:buChar char="▪"/>
            </a:pPr>
            <a:r>
              <a:rPr lang="en-US" sz="1800" b="0" i="0" u="none" strike="noStrike" cap="none">
                <a:solidFill>
                  <a:schemeClr val="dk1"/>
                </a:solidFill>
                <a:latin typeface="Arial"/>
                <a:ea typeface="Arial"/>
                <a:cs typeface="Arial"/>
                <a:sym typeface="Arial"/>
              </a:rPr>
              <a:t>In late April, Twin States was invited by the Department of Energy to participate in Phase 2 of the Transmission Facilitation Program’s (TFP) RFP process for capacity contracts, a recognition that they believe Twin States is a viable, buildable project that is potentially eligible for federal assistance.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176213" marR="0" lvl="0" indent="-176213" algn="l" rtl="0">
              <a:lnSpc>
                <a:spcPct val="100000"/>
              </a:lnSpc>
              <a:spcBef>
                <a:spcPts val="600"/>
              </a:spcBef>
              <a:spcAft>
                <a:spcPts val="0"/>
              </a:spcAft>
              <a:buClr>
                <a:srgbClr val="00148C"/>
              </a:buClr>
              <a:buSzPts val="1800"/>
              <a:buFont typeface="Noto Sans Symbols"/>
              <a:buChar char="▪"/>
            </a:pPr>
            <a:r>
              <a:rPr lang="en-US" sz="1800" b="0" i="0" u="none" strike="noStrike" cap="none">
                <a:solidFill>
                  <a:schemeClr val="dk1"/>
                </a:solidFill>
                <a:latin typeface="Arial"/>
                <a:ea typeface="Arial"/>
                <a:cs typeface="Arial"/>
                <a:sym typeface="Arial"/>
              </a:rPr>
              <a:t>Twin States’ Phase 2 RFP Response will be submitted on Ju</a:t>
            </a:r>
            <a:r>
              <a:rPr lang="en-US" sz="1800">
                <a:solidFill>
                  <a:schemeClr val="dk1"/>
                </a:solidFill>
              </a:rPr>
              <a:t>ly 5th</a:t>
            </a:r>
            <a:r>
              <a:rPr lang="en-US" sz="1800" b="0" i="0" u="none" strike="noStrike" cap="none">
                <a:solidFill>
                  <a:schemeClr val="dk1"/>
                </a:solidFill>
                <a:latin typeface="Arial"/>
                <a:ea typeface="Arial"/>
                <a:cs typeface="Arial"/>
                <a:sym typeface="Arial"/>
              </a:rPr>
              <a:t>, with DOE deliberations throughout the summer.</a:t>
            </a:r>
            <a:endParaRPr sz="1400" b="0" i="0" u="none" strike="noStrike" cap="none">
              <a:solidFill>
                <a:srgbClr val="000000"/>
              </a:solidFill>
              <a:latin typeface="Arial"/>
              <a:ea typeface="Arial"/>
              <a:cs typeface="Arial"/>
              <a:sym typeface="Arial"/>
            </a:endParaRPr>
          </a:p>
        </p:txBody>
      </p:sp>
      <p:pic>
        <p:nvPicPr>
          <p:cNvPr id="172" name="Google Shape;172;p5"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txBox="1">
            <a:spLocks noGrp="1"/>
          </p:cNvSpPr>
          <p:nvPr>
            <p:ph type="title"/>
          </p:nvPr>
        </p:nvSpPr>
        <p:spPr>
          <a:xfrm>
            <a:off x="430374" y="154185"/>
            <a:ext cx="11329828" cy="45359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Twin States Clean Energy Link – A Ready Path to a Clean Energy Future</a:t>
            </a:r>
            <a:endParaRPr/>
          </a:p>
        </p:txBody>
      </p:sp>
      <p:sp>
        <p:nvSpPr>
          <p:cNvPr id="178" name="Google Shape;178;p6"/>
          <p:cNvSpPr txBox="1"/>
          <p:nvPr/>
        </p:nvSpPr>
        <p:spPr>
          <a:xfrm>
            <a:off x="430373" y="667217"/>
            <a:ext cx="11128835" cy="60972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148C"/>
              </a:buClr>
              <a:buSzPts val="2000"/>
              <a:buFont typeface="Arial"/>
              <a:buNone/>
            </a:pPr>
            <a:r>
              <a:rPr lang="en-US" sz="2000" b="1" i="1" u="none" strike="noStrike" cap="none">
                <a:solidFill>
                  <a:srgbClr val="55555A"/>
                </a:solidFill>
                <a:latin typeface="Arial"/>
                <a:ea typeface="Arial"/>
                <a:cs typeface="Arial"/>
                <a:sym typeface="Arial"/>
              </a:rPr>
              <a:t>What is Twin States and how can it help?</a:t>
            </a:r>
            <a:endParaRPr sz="1400" b="0" i="0" u="none" strike="noStrike" cap="none">
              <a:solidFill>
                <a:srgbClr val="000000"/>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i="0" u="none" strike="noStrike" cap="none">
                <a:solidFill>
                  <a:srgbClr val="55555A"/>
                </a:solidFill>
                <a:latin typeface="Arial"/>
                <a:ea typeface="Arial"/>
                <a:cs typeface="Arial"/>
                <a:sym typeface="Arial"/>
              </a:rPr>
              <a:t>Twin States is a new transmission line from and to Quebec aimed at providing power to back up wind and solar in New England in place of fossil fuel generation</a:t>
            </a:r>
            <a:endParaRPr sz="1400" b="0" i="0" u="none" strike="noStrike" cap="none">
              <a:solidFill>
                <a:srgbClr val="000000"/>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i="0" u="none" strike="noStrike" cap="none">
                <a:solidFill>
                  <a:srgbClr val="55555A"/>
                </a:solidFill>
                <a:latin typeface="Arial"/>
                <a:ea typeface="Arial"/>
                <a:cs typeface="Arial"/>
                <a:sym typeface="Arial"/>
              </a:rPr>
              <a:t>Twin States would be constructed </a:t>
            </a:r>
            <a:r>
              <a:rPr lang="en-US" sz="2000" b="0" i="0" u="sng" strike="noStrike" cap="none">
                <a:solidFill>
                  <a:srgbClr val="55555A"/>
                </a:solidFill>
                <a:latin typeface="Arial"/>
                <a:ea typeface="Arial"/>
                <a:cs typeface="Arial"/>
                <a:sym typeface="Arial"/>
              </a:rPr>
              <a:t>within existing rights of way</a:t>
            </a:r>
            <a:r>
              <a:rPr lang="en-US" sz="2000" b="0" i="0" u="none" strike="noStrike" cap="none">
                <a:solidFill>
                  <a:srgbClr val="55555A"/>
                </a:solidFill>
                <a:latin typeface="Arial"/>
                <a:ea typeface="Arial"/>
                <a:cs typeface="Arial"/>
                <a:sym typeface="Arial"/>
              </a:rPr>
              <a:t> through VT and NH, either underground (VT and NH) or as an upgrade to existing overhead lines (NH)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2000"/>
              <a:buFont typeface="Arial"/>
              <a:buNone/>
            </a:pPr>
            <a:endParaRPr sz="2000" b="0" i="0" u="none" strike="noStrike" cap="none">
              <a:solidFill>
                <a:srgbClr val="55555A"/>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2000"/>
              <a:buFont typeface="Arial"/>
              <a:buNone/>
            </a:pPr>
            <a:r>
              <a:rPr lang="en-US" sz="2000" b="1" i="1" u="none" strike="noStrike" cap="none">
                <a:solidFill>
                  <a:srgbClr val="55555A"/>
                </a:solidFill>
                <a:latin typeface="Arial"/>
                <a:ea typeface="Arial"/>
                <a:cs typeface="Arial"/>
                <a:sym typeface="Arial"/>
              </a:rPr>
              <a:t>How is Twin States different than the other proposed lines to Quebec that were strongly opposed?</a:t>
            </a:r>
            <a:endParaRPr sz="1400" b="0" i="0" u="none" strike="noStrike" cap="none">
              <a:solidFill>
                <a:srgbClr val="000000"/>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i="0" u="none" strike="noStrike" cap="none">
                <a:solidFill>
                  <a:srgbClr val="55555A"/>
                </a:solidFill>
                <a:latin typeface="Arial"/>
                <a:ea typeface="Arial"/>
                <a:cs typeface="Arial"/>
                <a:sym typeface="Arial"/>
              </a:rPr>
              <a:t>Twin States enjoys strong support in New Hampshire, where projects have faced opposition in the past, because it requires almost no new rights of way and very little tree clearing</a:t>
            </a:r>
            <a:endParaRPr sz="1400" b="0" i="0" u="none" strike="noStrike" cap="none">
              <a:solidFill>
                <a:srgbClr val="000000"/>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i="0" u="none" strike="noStrike" cap="none">
                <a:solidFill>
                  <a:srgbClr val="55555A"/>
                </a:solidFill>
                <a:latin typeface="Arial"/>
                <a:ea typeface="Arial"/>
                <a:cs typeface="Arial"/>
                <a:sym typeface="Arial"/>
              </a:rPr>
              <a:t>Twin States will be built under state roads or as an upgrade to existing overhead lines, resulting in minimal visual impact for neighbors and visitors</a:t>
            </a:r>
            <a:endParaRPr sz="1400" b="0" i="0" u="none" strike="noStrike" cap="none">
              <a:solidFill>
                <a:srgbClr val="000000"/>
              </a:solidFill>
              <a:latin typeface="Arial"/>
              <a:ea typeface="Arial"/>
              <a:cs typeface="Arial"/>
              <a:sym typeface="Arial"/>
            </a:endParaRPr>
          </a:p>
          <a:p>
            <a:pPr marL="175895" marR="0" lvl="0" indent="-175895" algn="l" rtl="0">
              <a:lnSpc>
                <a:spcPct val="100000"/>
              </a:lnSpc>
              <a:spcBef>
                <a:spcPts val="600"/>
              </a:spcBef>
              <a:spcAft>
                <a:spcPts val="0"/>
              </a:spcAft>
              <a:buClr>
                <a:srgbClr val="00148C"/>
              </a:buClr>
              <a:buSzPts val="2000"/>
              <a:buFont typeface="Noto Sans Symbols"/>
              <a:buChar char="▪"/>
            </a:pPr>
            <a:r>
              <a:rPr lang="en-US" sz="2000" b="0" i="0" u="none" strike="noStrike" cap="none">
                <a:solidFill>
                  <a:srgbClr val="55555A"/>
                </a:solidFill>
                <a:latin typeface="Arial"/>
                <a:ea typeface="Arial"/>
                <a:cs typeface="Arial"/>
                <a:sym typeface="Arial"/>
              </a:rPr>
              <a:t>Twin States will be developed by National Grid, a company that makes communicating and partnering with host communities its top priority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2000"/>
              <a:buFont typeface="Arial"/>
              <a:buNone/>
            </a:pPr>
            <a:endParaRPr sz="2000" b="0" i="0" u="none" strike="noStrike" cap="none">
              <a:solidFill>
                <a:srgbClr val="55555A"/>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2000"/>
              <a:buFont typeface="Arial"/>
              <a:buNone/>
            </a:pPr>
            <a:endParaRPr sz="2000" b="1" i="1" u="none" strike="noStrike" cap="none">
              <a:solidFill>
                <a:srgbClr val="55555A"/>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2000"/>
              <a:buFont typeface="Arial"/>
              <a:buNone/>
            </a:pPr>
            <a:endParaRPr sz="2000" b="0" i="0" u="none" strike="noStrike" cap="none">
              <a:solidFill>
                <a:srgbClr val="55555A"/>
              </a:solidFill>
              <a:latin typeface="Arial"/>
              <a:ea typeface="Arial"/>
              <a:cs typeface="Arial"/>
              <a:sym typeface="Arial"/>
            </a:endParaRPr>
          </a:p>
          <a:p>
            <a:pPr marL="175895" marR="0" lvl="0" indent="-48895" algn="l" rtl="0">
              <a:lnSpc>
                <a:spcPct val="100000"/>
              </a:lnSpc>
              <a:spcBef>
                <a:spcPts val="600"/>
              </a:spcBef>
              <a:spcAft>
                <a:spcPts val="0"/>
              </a:spcAft>
              <a:buClr>
                <a:srgbClr val="00148C"/>
              </a:buClr>
              <a:buSzPts val="2000"/>
              <a:buFont typeface="Noto Sans Symbols"/>
              <a:buNone/>
            </a:pPr>
            <a:endParaRPr sz="2000" b="0" i="0" u="none" strike="noStrike" cap="none">
              <a:solidFill>
                <a:srgbClr val="55555A"/>
              </a:solidFill>
              <a:latin typeface="Arial"/>
              <a:ea typeface="Arial"/>
              <a:cs typeface="Arial"/>
              <a:sym typeface="Arial"/>
            </a:endParaRPr>
          </a:p>
          <a:p>
            <a:pPr marL="175895" marR="0" lvl="0" indent="-48895" algn="l" rtl="0">
              <a:lnSpc>
                <a:spcPct val="100000"/>
              </a:lnSpc>
              <a:spcBef>
                <a:spcPts val="600"/>
              </a:spcBef>
              <a:spcAft>
                <a:spcPts val="0"/>
              </a:spcAft>
              <a:buClr>
                <a:srgbClr val="00148C"/>
              </a:buClr>
              <a:buSzPts val="2000"/>
              <a:buFont typeface="Noto Sans Symbols"/>
              <a:buNone/>
            </a:pPr>
            <a:endParaRPr sz="2000" b="0" i="0" u="none" strike="noStrike" cap="none">
              <a:solidFill>
                <a:srgbClr val="55555A"/>
              </a:solidFill>
              <a:latin typeface="Arial"/>
              <a:ea typeface="Arial"/>
              <a:cs typeface="Arial"/>
              <a:sym typeface="Arial"/>
            </a:endParaRPr>
          </a:p>
          <a:p>
            <a:pPr marL="0" marR="0" lvl="0" indent="0" algn="l" rtl="0">
              <a:lnSpc>
                <a:spcPct val="100000"/>
              </a:lnSpc>
              <a:spcBef>
                <a:spcPts val="600"/>
              </a:spcBef>
              <a:spcAft>
                <a:spcPts val="0"/>
              </a:spcAft>
              <a:buClr>
                <a:srgbClr val="00148C"/>
              </a:buClr>
              <a:buSzPts val="2000"/>
              <a:buFont typeface="Arial"/>
              <a:buNone/>
            </a:pPr>
            <a:endParaRPr sz="2000" b="1" i="1" u="none" strike="noStrike" cap="none">
              <a:solidFill>
                <a:srgbClr val="55555A"/>
              </a:solidFill>
              <a:latin typeface="Arial"/>
              <a:ea typeface="Arial"/>
              <a:cs typeface="Arial"/>
              <a:sym typeface="Arial"/>
            </a:endParaRPr>
          </a:p>
        </p:txBody>
      </p:sp>
      <p:pic>
        <p:nvPicPr>
          <p:cNvPr id="179" name="Google Shape;179;p6"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7"/>
          <p:cNvSpPr txBox="1">
            <a:spLocks noGrp="1"/>
          </p:cNvSpPr>
          <p:nvPr>
            <p:ph type="title"/>
          </p:nvPr>
        </p:nvSpPr>
        <p:spPr>
          <a:xfrm>
            <a:off x="733809" y="120559"/>
            <a:ext cx="4896805" cy="48338"/>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US" sz="1400"/>
              <a:t>International Border Crossing, VT &amp; Northern NH</a:t>
            </a:r>
            <a:endParaRPr/>
          </a:p>
        </p:txBody>
      </p:sp>
      <p:pic>
        <p:nvPicPr>
          <p:cNvPr id="185" name="Google Shape;185;p7"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sp>
        <p:nvSpPr>
          <p:cNvPr id="186" name="Google Shape;186;p7"/>
          <p:cNvSpPr txBox="1"/>
          <p:nvPr/>
        </p:nvSpPr>
        <p:spPr>
          <a:xfrm>
            <a:off x="6448419" y="124884"/>
            <a:ext cx="4797414" cy="25609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Arial"/>
                <a:ea typeface="Arial"/>
                <a:cs typeface="Arial"/>
                <a:sym typeface="Arial"/>
              </a:rPr>
              <a:t>New Hampshire Route</a:t>
            </a:r>
            <a:endParaRPr sz="1400" b="0" i="0" u="none" strike="noStrike" cap="none">
              <a:solidFill>
                <a:srgbClr val="000000"/>
              </a:solidFill>
              <a:latin typeface="Arial"/>
              <a:ea typeface="Arial"/>
              <a:cs typeface="Arial"/>
              <a:sym typeface="Arial"/>
            </a:endParaRPr>
          </a:p>
        </p:txBody>
      </p:sp>
      <p:pic>
        <p:nvPicPr>
          <p:cNvPr id="187" name="Google Shape;187;p7" descr="A map of the state of vermont&#10;&#10;Description automatically generated with low confidence"/>
          <p:cNvPicPr preferRelativeResize="0"/>
          <p:nvPr/>
        </p:nvPicPr>
        <p:blipFill rotWithShape="1">
          <a:blip r:embed="rId4">
            <a:alphaModFix/>
          </a:blip>
          <a:srcRect/>
          <a:stretch/>
        </p:blipFill>
        <p:spPr>
          <a:xfrm>
            <a:off x="491781" y="380983"/>
            <a:ext cx="5471537" cy="6151721"/>
          </a:xfrm>
          <a:prstGeom prst="rect">
            <a:avLst/>
          </a:prstGeom>
          <a:noFill/>
          <a:ln>
            <a:noFill/>
          </a:ln>
        </p:spPr>
      </p:pic>
      <p:pic>
        <p:nvPicPr>
          <p:cNvPr id="188" name="Google Shape;188;p7" descr="A picture containing text, map, screenshot, diagram&#10;&#10;Description automatically generated"/>
          <p:cNvPicPr preferRelativeResize="0"/>
          <p:nvPr/>
        </p:nvPicPr>
        <p:blipFill rotWithShape="1">
          <a:blip r:embed="rId5">
            <a:alphaModFix/>
          </a:blip>
          <a:srcRect/>
          <a:stretch/>
        </p:blipFill>
        <p:spPr>
          <a:xfrm>
            <a:off x="6250521" y="380983"/>
            <a:ext cx="5449700" cy="61517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430374" y="335506"/>
            <a:ext cx="11329828" cy="57451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Benefits for Host Communities &amp; States</a:t>
            </a:r>
            <a:endParaRPr/>
          </a:p>
        </p:txBody>
      </p:sp>
      <p:sp>
        <p:nvSpPr>
          <p:cNvPr id="194" name="Google Shape;194;p15"/>
          <p:cNvSpPr txBox="1"/>
          <p:nvPr/>
        </p:nvSpPr>
        <p:spPr>
          <a:xfrm>
            <a:off x="314960" y="833120"/>
            <a:ext cx="11633200" cy="5372371"/>
          </a:xfrm>
          <a:prstGeom prst="rect">
            <a:avLst/>
          </a:prstGeom>
          <a:noFill/>
          <a:ln>
            <a:noFill/>
          </a:ln>
        </p:spPr>
        <p:txBody>
          <a:bodyPr spcFirstLastPara="1" wrap="square" lIns="91425" tIns="45700" rIns="91425" bIns="45700" anchor="t" anchorCtr="0">
            <a:noAutofit/>
          </a:bodyPr>
          <a:lstStyle/>
          <a:p>
            <a:pPr marL="176213" marR="0" lvl="0" indent="-176213" algn="l" rtl="0">
              <a:lnSpc>
                <a:spcPct val="100000"/>
              </a:lnSpc>
              <a:spcBef>
                <a:spcPts val="0"/>
              </a:spcBef>
              <a:spcAft>
                <a:spcPts val="0"/>
              </a:spcAft>
              <a:buClr>
                <a:srgbClr val="00148C"/>
              </a:buClr>
              <a:buSzPts val="1800"/>
              <a:buFont typeface="Noto Sans Symbols"/>
              <a:buChar char="▪"/>
            </a:pPr>
            <a:r>
              <a:rPr lang="en-US" sz="1800" b="1" i="0" u="sng" strike="noStrike" cap="none">
                <a:solidFill>
                  <a:schemeClr val="dk1"/>
                </a:solidFill>
                <a:latin typeface="Arial"/>
                <a:ea typeface="Arial"/>
                <a:cs typeface="Arial"/>
                <a:sym typeface="Arial"/>
              </a:rPr>
              <a:t>Host Community Benefits</a:t>
            </a:r>
            <a:r>
              <a:rPr lang="en-US" sz="1800" b="1"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Twin States will provide host communities with hundreds of millions in property taxes revenue and other benefits packages towards community-identified needs. We would like for this to be the first of many conversations about how these programs can benefit </a:t>
            </a:r>
            <a:r>
              <a:rPr lang="en-US" sz="1800">
                <a:solidFill>
                  <a:schemeClr val="dk1"/>
                </a:solidFill>
              </a:rPr>
              <a:t>Webster</a:t>
            </a:r>
            <a:r>
              <a:rPr lang="en-US" sz="1800" b="0" i="0" u="none" strike="noStrike" cap="none">
                <a:solidFill>
                  <a:schemeClr val="dk1"/>
                </a:solidFill>
                <a:latin typeface="Arial"/>
                <a:ea typeface="Arial"/>
                <a:cs typeface="Arial"/>
                <a:sym typeface="Arial"/>
              </a:rPr>
              <a:t>. </a:t>
            </a:r>
            <a:br>
              <a:rPr lang="en-US" sz="1800" b="0" i="0" u="none" strike="noStrike" cap="none">
                <a:solidFill>
                  <a:schemeClr val="dk1"/>
                </a:solidFill>
                <a:latin typeface="Arial"/>
                <a:ea typeface="Arial"/>
                <a:cs typeface="Arial"/>
                <a:sym typeface="Arial"/>
              </a:rPr>
            </a:br>
            <a:endParaRPr sz="1000" b="0" i="0" u="none" strike="noStrike" cap="none">
              <a:solidFill>
                <a:schemeClr val="dk1"/>
              </a:solidFill>
              <a:latin typeface="Arial"/>
              <a:ea typeface="Arial"/>
              <a:cs typeface="Arial"/>
              <a:sym typeface="Arial"/>
            </a:endParaRPr>
          </a:p>
          <a:p>
            <a:pPr marL="176213" marR="0" lvl="0" indent="-176213" algn="l" rtl="0">
              <a:lnSpc>
                <a:spcPct val="100000"/>
              </a:lnSpc>
              <a:spcBef>
                <a:spcPts val="600"/>
              </a:spcBef>
              <a:spcAft>
                <a:spcPts val="0"/>
              </a:spcAft>
              <a:buClr>
                <a:srgbClr val="00148C"/>
              </a:buClr>
              <a:buSzPts val="1800"/>
              <a:buFont typeface="Noto Sans Symbols"/>
              <a:buChar char="▪"/>
            </a:pPr>
            <a:r>
              <a:rPr lang="en-US" sz="1800" b="1" i="0" u="sng" strike="noStrike" cap="none">
                <a:solidFill>
                  <a:schemeClr val="dk1"/>
                </a:solidFill>
                <a:latin typeface="Arial"/>
                <a:ea typeface="Arial"/>
                <a:cs typeface="Arial"/>
                <a:sym typeface="Arial"/>
              </a:rPr>
              <a:t>Regional Economic Development</a:t>
            </a:r>
            <a:r>
              <a:rPr lang="en-US" sz="1800" b="1" i="0" u="none" strike="noStrike" cap="none">
                <a:solidFill>
                  <a:schemeClr val="dk1"/>
                </a:solidFill>
                <a:latin typeface="Arial"/>
                <a:ea typeface="Arial"/>
                <a:cs typeface="Arial"/>
                <a:sym typeface="Arial"/>
              </a:rPr>
              <a:t>:</a:t>
            </a:r>
            <a:r>
              <a:rPr lang="en-US" sz="1800" b="0" i="0" u="none" strike="noStrike" cap="none">
                <a:solidFill>
                  <a:schemeClr val="dk1"/>
                </a:solidFill>
                <a:latin typeface="Arial"/>
                <a:ea typeface="Arial"/>
                <a:cs typeface="Arial"/>
                <a:sym typeface="Arial"/>
              </a:rPr>
              <a:t>  Twin States will pursue partnership with regional economic development agencies to help meet community needs and reinvestment opportunities</a:t>
            </a:r>
            <a:br>
              <a:rPr lang="en-US" sz="1800" b="0" i="0" u="none" strike="noStrike" cap="none">
                <a:solidFill>
                  <a:schemeClr val="dk1"/>
                </a:solidFill>
                <a:latin typeface="Arial"/>
                <a:ea typeface="Arial"/>
                <a:cs typeface="Arial"/>
                <a:sym typeface="Arial"/>
              </a:rPr>
            </a:br>
            <a:endParaRPr sz="1000" b="0" i="0" u="none" strike="noStrike" cap="none">
              <a:solidFill>
                <a:schemeClr val="dk1"/>
              </a:solidFill>
              <a:latin typeface="Arial"/>
              <a:ea typeface="Arial"/>
              <a:cs typeface="Arial"/>
              <a:sym typeface="Arial"/>
            </a:endParaRPr>
          </a:p>
          <a:p>
            <a:pPr marL="176213" marR="0" lvl="1" indent="-176213" algn="l" rtl="0">
              <a:lnSpc>
                <a:spcPct val="100000"/>
              </a:lnSpc>
              <a:spcBef>
                <a:spcPts val="600"/>
              </a:spcBef>
              <a:spcAft>
                <a:spcPts val="0"/>
              </a:spcAft>
              <a:buClr>
                <a:srgbClr val="00148C"/>
              </a:buClr>
              <a:buSzPts val="1800"/>
              <a:buFont typeface="Noto Sans Symbols"/>
              <a:buChar char="▪"/>
            </a:pPr>
            <a:r>
              <a:rPr lang="en-US" sz="1800" b="1" i="0" u="sng" strike="noStrike" cap="none">
                <a:solidFill>
                  <a:schemeClr val="dk1"/>
                </a:solidFill>
                <a:latin typeface="Arial"/>
                <a:ea typeface="Arial"/>
                <a:cs typeface="Arial"/>
                <a:sym typeface="Arial"/>
              </a:rPr>
              <a:t>Job Creation</a:t>
            </a:r>
            <a:r>
              <a:rPr lang="en-US" sz="1800" b="1" i="0" u="none" strike="noStrike" cap="none">
                <a:solidFill>
                  <a:schemeClr val="dk1"/>
                </a:solidFill>
                <a:latin typeface="Arial"/>
                <a:ea typeface="Arial"/>
                <a:cs typeface="Arial"/>
                <a:sym typeface="Arial"/>
              </a:rPr>
              <a:t>:</a:t>
            </a:r>
            <a:r>
              <a:rPr lang="en-US" sz="1800" b="0" i="0" u="none" strike="noStrike" cap="none">
                <a:solidFill>
                  <a:schemeClr val="dk1"/>
                </a:solidFill>
                <a:latin typeface="Arial"/>
                <a:ea typeface="Arial"/>
                <a:cs typeface="Arial"/>
                <a:sym typeface="Arial"/>
              </a:rPr>
              <a:t> Twin States has partnered with IBEW and local unions here in New Hampshire to ensure thousands of good paying jobs during construction and operations</a:t>
            </a:r>
            <a:br>
              <a:rPr lang="en-US" sz="1800" b="0" i="0" u="none" strike="noStrike" cap="none">
                <a:solidFill>
                  <a:schemeClr val="dk1"/>
                </a:solidFill>
                <a:latin typeface="Arial"/>
                <a:ea typeface="Arial"/>
                <a:cs typeface="Arial"/>
                <a:sym typeface="Arial"/>
              </a:rPr>
            </a:br>
            <a:endParaRPr sz="1000" b="0" i="0" u="none" strike="noStrike" cap="none">
              <a:solidFill>
                <a:schemeClr val="dk1"/>
              </a:solidFill>
              <a:latin typeface="Arial"/>
              <a:ea typeface="Arial"/>
              <a:cs typeface="Arial"/>
              <a:sym typeface="Arial"/>
            </a:endParaRPr>
          </a:p>
          <a:p>
            <a:pPr marL="176213" marR="0" lvl="1" indent="-176213" algn="l" rtl="0">
              <a:lnSpc>
                <a:spcPct val="100000"/>
              </a:lnSpc>
              <a:spcBef>
                <a:spcPts val="600"/>
              </a:spcBef>
              <a:spcAft>
                <a:spcPts val="0"/>
              </a:spcAft>
              <a:buClr>
                <a:srgbClr val="00148C"/>
              </a:buClr>
              <a:buSzPts val="1800"/>
              <a:buFont typeface="Noto Sans Symbols"/>
              <a:buChar char="▪"/>
            </a:pPr>
            <a:r>
              <a:rPr lang="en-US" sz="1800" b="1" i="0" u="sng" strike="noStrike" cap="none">
                <a:solidFill>
                  <a:schemeClr val="dk1"/>
                </a:solidFill>
                <a:latin typeface="Arial"/>
                <a:ea typeface="Arial"/>
                <a:cs typeface="Arial"/>
                <a:sym typeface="Arial"/>
              </a:rPr>
              <a:t>Lower Energy Costs</a:t>
            </a:r>
            <a:r>
              <a:rPr lang="en-US" sz="1800" b="1"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Twin States will lower energy costs for New Hampshire residents and businesses</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600"/>
              </a:spcBef>
              <a:spcAft>
                <a:spcPts val="0"/>
              </a:spcAft>
              <a:buClr>
                <a:srgbClr val="00148C"/>
              </a:buClr>
              <a:buSzPts val="1000"/>
              <a:buFont typeface="Arial"/>
              <a:buNone/>
            </a:pPr>
            <a:endParaRPr sz="1000" b="0" i="0" u="none" strike="noStrike" cap="none">
              <a:solidFill>
                <a:schemeClr val="dk1"/>
              </a:solidFill>
              <a:latin typeface="Arial"/>
              <a:ea typeface="Arial"/>
              <a:cs typeface="Arial"/>
              <a:sym typeface="Arial"/>
            </a:endParaRPr>
          </a:p>
          <a:p>
            <a:pPr marL="176213" marR="0" lvl="1" indent="-176213" algn="l" rtl="0">
              <a:lnSpc>
                <a:spcPct val="100000"/>
              </a:lnSpc>
              <a:spcBef>
                <a:spcPts val="600"/>
              </a:spcBef>
              <a:spcAft>
                <a:spcPts val="0"/>
              </a:spcAft>
              <a:buClr>
                <a:srgbClr val="00148C"/>
              </a:buClr>
              <a:buSzPts val="1800"/>
              <a:buFont typeface="Noto Sans Symbols"/>
              <a:buChar char="▪"/>
            </a:pPr>
            <a:r>
              <a:rPr lang="en-US" sz="1800" b="1" i="0" u="sng" strike="noStrike" cap="none">
                <a:solidFill>
                  <a:schemeClr val="dk1"/>
                </a:solidFill>
                <a:latin typeface="Arial"/>
                <a:ea typeface="Arial"/>
                <a:cs typeface="Arial"/>
                <a:sym typeface="Arial"/>
              </a:rPr>
              <a:t>Local Renewables</a:t>
            </a:r>
            <a:r>
              <a:rPr lang="en-US" sz="1800" b="1" i="0" u="none" strike="noStrike" cap="none">
                <a:solidFill>
                  <a:schemeClr val="dk1"/>
                </a:solidFill>
                <a:latin typeface="Arial"/>
                <a:ea typeface="Arial"/>
                <a:cs typeface="Arial"/>
                <a:sym typeface="Arial"/>
              </a:rPr>
              <a:t>:</a:t>
            </a:r>
            <a:r>
              <a:rPr lang="en-US" sz="1800" b="0" i="0" u="none" strike="noStrike" cap="none">
                <a:solidFill>
                  <a:schemeClr val="dk1"/>
                </a:solidFill>
                <a:latin typeface="Arial"/>
                <a:ea typeface="Arial"/>
                <a:cs typeface="Arial"/>
                <a:sym typeface="Arial"/>
              </a:rPr>
              <a:t> Twin States will explore ways to enable new renewable power in NH’s North Country</a:t>
            </a:r>
            <a:br>
              <a:rPr lang="en-US" sz="1800" b="0" i="0" u="none" strike="noStrike" cap="none">
                <a:solidFill>
                  <a:schemeClr val="dk1"/>
                </a:solidFill>
                <a:latin typeface="Arial"/>
                <a:ea typeface="Arial"/>
                <a:cs typeface="Arial"/>
                <a:sym typeface="Arial"/>
              </a:rPr>
            </a:br>
            <a:endParaRPr sz="1000" b="0" i="0" u="none" strike="noStrike" cap="none">
              <a:solidFill>
                <a:schemeClr val="dk1"/>
              </a:solidFill>
              <a:latin typeface="Arial"/>
              <a:ea typeface="Arial"/>
              <a:cs typeface="Arial"/>
              <a:sym typeface="Arial"/>
            </a:endParaRPr>
          </a:p>
          <a:p>
            <a:pPr marL="176213" marR="0" lvl="1" indent="-176213" algn="l" rtl="0">
              <a:lnSpc>
                <a:spcPct val="100000"/>
              </a:lnSpc>
              <a:spcBef>
                <a:spcPts val="600"/>
              </a:spcBef>
              <a:spcAft>
                <a:spcPts val="0"/>
              </a:spcAft>
              <a:buClr>
                <a:srgbClr val="00148C"/>
              </a:buClr>
              <a:buSzPts val="1800"/>
              <a:buFont typeface="Noto Sans Symbols"/>
              <a:buChar char="▪"/>
            </a:pPr>
            <a:r>
              <a:rPr lang="en-US" sz="1800" b="1" i="0" u="sng" strike="noStrike" cap="none">
                <a:solidFill>
                  <a:schemeClr val="dk1"/>
                </a:solidFill>
                <a:latin typeface="Arial"/>
                <a:ea typeface="Arial"/>
                <a:cs typeface="Arial"/>
                <a:sym typeface="Arial"/>
              </a:rPr>
              <a:t>Stakeholder Collaboration</a:t>
            </a:r>
            <a:r>
              <a:rPr lang="en-US" sz="1800" b="1" i="0" u="none" strike="noStrike" cap="none">
                <a:solidFill>
                  <a:schemeClr val="dk1"/>
                </a:solidFill>
                <a:latin typeface="Arial"/>
                <a:ea typeface="Arial"/>
                <a:cs typeface="Arial"/>
                <a:sym typeface="Arial"/>
              </a:rPr>
              <a:t>:</a:t>
            </a:r>
            <a:r>
              <a:rPr lang="en-US" sz="1800" b="0" i="0" u="none" strike="noStrike" cap="none">
                <a:solidFill>
                  <a:schemeClr val="dk1"/>
                </a:solidFill>
                <a:latin typeface="Arial"/>
                <a:ea typeface="Arial"/>
                <a:cs typeface="Arial"/>
                <a:sym typeface="Arial"/>
              </a:rPr>
              <a:t> Twin States will partner with entities to ensure economic benefits, understand local environment needs, and stakeholder alignment</a:t>
            </a:r>
            <a:endParaRPr sz="1400" b="0" i="0" u="none" strike="noStrike" cap="none">
              <a:solidFill>
                <a:srgbClr val="000000"/>
              </a:solidFill>
              <a:latin typeface="Arial"/>
              <a:ea typeface="Arial"/>
              <a:cs typeface="Arial"/>
              <a:sym typeface="Arial"/>
            </a:endParaRPr>
          </a:p>
          <a:p>
            <a:pPr marL="536204" marR="0" lvl="2" indent="-176212" algn="l" rtl="0">
              <a:lnSpc>
                <a:spcPct val="100000"/>
              </a:lnSpc>
              <a:spcBef>
                <a:spcPts val="600"/>
              </a:spcBef>
              <a:spcAft>
                <a:spcPts val="0"/>
              </a:spcAft>
              <a:buClr>
                <a:srgbClr val="00148C"/>
              </a:buClr>
              <a:buSzPts val="1800"/>
              <a:buFont typeface="Noto Sans Symbols"/>
              <a:buChar char="▪"/>
            </a:pPr>
            <a:r>
              <a:rPr lang="en-US" sz="1800" b="0" i="0" u="none" strike="noStrike" cap="none">
                <a:solidFill>
                  <a:schemeClr val="dk1"/>
                </a:solidFill>
                <a:latin typeface="Arial"/>
                <a:ea typeface="Arial"/>
                <a:cs typeface="Arial"/>
                <a:sym typeface="Arial"/>
              </a:rPr>
              <a:t>Open discussions with local leaders and town managers to understand needs. </a:t>
            </a:r>
            <a:endParaRPr sz="1400" b="0" i="0" u="none" strike="noStrike" cap="none">
              <a:solidFill>
                <a:srgbClr val="000000"/>
              </a:solidFill>
              <a:latin typeface="Arial"/>
              <a:ea typeface="Arial"/>
              <a:cs typeface="Arial"/>
              <a:sym typeface="Arial"/>
            </a:endParaRPr>
          </a:p>
          <a:p>
            <a:pPr marL="536204" marR="0" lvl="2" indent="-176212" algn="l" rtl="0">
              <a:lnSpc>
                <a:spcPct val="100000"/>
              </a:lnSpc>
              <a:spcBef>
                <a:spcPts val="600"/>
              </a:spcBef>
              <a:spcAft>
                <a:spcPts val="0"/>
              </a:spcAft>
              <a:buClr>
                <a:srgbClr val="00148C"/>
              </a:buClr>
              <a:buSzPts val="1800"/>
              <a:buFont typeface="Noto Sans Symbols"/>
              <a:buChar char="▪"/>
            </a:pPr>
            <a:r>
              <a:rPr lang="en-US" sz="1800" b="0" i="0" u="none" strike="noStrike" cap="none">
                <a:solidFill>
                  <a:schemeClr val="dk1"/>
                </a:solidFill>
                <a:latin typeface="Arial"/>
                <a:ea typeface="Arial"/>
                <a:cs typeface="Arial"/>
                <a:sym typeface="Arial"/>
              </a:rPr>
              <a:t>Ongoing communication with federal delegation and state elected officials. </a:t>
            </a:r>
            <a:endParaRPr sz="1400" b="0" i="0" u="none" strike="noStrike" cap="none">
              <a:solidFill>
                <a:srgbClr val="000000"/>
              </a:solidFill>
              <a:latin typeface="Arial"/>
              <a:ea typeface="Arial"/>
              <a:cs typeface="Arial"/>
              <a:sym typeface="Arial"/>
            </a:endParaRPr>
          </a:p>
        </p:txBody>
      </p:sp>
      <p:pic>
        <p:nvPicPr>
          <p:cNvPr id="195" name="Google Shape;195;p15"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430374" y="335506"/>
            <a:ext cx="11329828" cy="57451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Benefits for all of New England</a:t>
            </a:r>
            <a:endParaRPr/>
          </a:p>
        </p:txBody>
      </p:sp>
      <p:sp>
        <p:nvSpPr>
          <p:cNvPr id="201" name="Google Shape;201;p16"/>
          <p:cNvSpPr txBox="1"/>
          <p:nvPr/>
        </p:nvSpPr>
        <p:spPr>
          <a:xfrm>
            <a:off x="314960" y="833120"/>
            <a:ext cx="11633200" cy="5372371"/>
          </a:xfrm>
          <a:prstGeom prst="rect">
            <a:avLst/>
          </a:prstGeom>
          <a:noFill/>
          <a:ln>
            <a:noFill/>
          </a:ln>
        </p:spPr>
        <p:txBody>
          <a:bodyPr spcFirstLastPara="1" wrap="square" lIns="91425" tIns="45700" rIns="91425" bIns="45700" anchor="t" anchorCtr="0">
            <a:noAutofit/>
          </a:bodyPr>
          <a:lstStyle/>
          <a:p>
            <a:pPr marL="176213" marR="0" lvl="1" indent="-176213" algn="l" rtl="0">
              <a:lnSpc>
                <a:spcPct val="100000"/>
              </a:lnSpc>
              <a:spcBef>
                <a:spcPts val="0"/>
              </a:spcBef>
              <a:spcAft>
                <a:spcPts val="0"/>
              </a:spcAft>
              <a:buClr>
                <a:srgbClr val="00148C"/>
              </a:buClr>
              <a:buSzPts val="1800"/>
              <a:buFont typeface="Noto Sans Symbols"/>
              <a:buChar char="▪"/>
            </a:pPr>
            <a:r>
              <a:rPr lang="en-US" sz="1800" b="1" i="0" u="sng" strike="noStrike" cap="none" dirty="0">
                <a:solidFill>
                  <a:schemeClr val="dk1"/>
                </a:solidFill>
                <a:latin typeface="Arial"/>
                <a:ea typeface="Arial"/>
                <a:cs typeface="Arial"/>
                <a:sym typeface="Arial"/>
              </a:rPr>
              <a:t>Lower Energy Costs</a:t>
            </a:r>
            <a:r>
              <a:rPr lang="en-US" sz="1800" b="1" i="0"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Twin States will deliver billions of dollars of savings for customers across New England over the first 12 years alone</a:t>
            </a:r>
            <a:br>
              <a:rPr lang="en-US" sz="1800" b="0" i="0" u="none" strike="noStrike" cap="none" dirty="0">
                <a:solidFill>
                  <a:schemeClr val="dk1"/>
                </a:solidFill>
                <a:latin typeface="Arial"/>
                <a:ea typeface="Arial"/>
                <a:cs typeface="Arial"/>
                <a:sym typeface="Arial"/>
              </a:rPr>
            </a:br>
            <a:endParaRPr sz="1000" b="0" i="0" u="none" strike="noStrike" cap="none" dirty="0">
              <a:solidFill>
                <a:schemeClr val="dk1"/>
              </a:solidFill>
              <a:latin typeface="Arial"/>
              <a:ea typeface="Arial"/>
              <a:cs typeface="Arial"/>
              <a:sym typeface="Arial"/>
            </a:endParaRPr>
          </a:p>
          <a:p>
            <a:pPr marL="176213" marR="0" lvl="1" indent="-176213" algn="l" rtl="0">
              <a:lnSpc>
                <a:spcPct val="100000"/>
              </a:lnSpc>
              <a:spcBef>
                <a:spcPts val="600"/>
              </a:spcBef>
              <a:spcAft>
                <a:spcPts val="0"/>
              </a:spcAft>
              <a:buClr>
                <a:srgbClr val="00148C"/>
              </a:buClr>
              <a:buSzPts val="1800"/>
              <a:buFont typeface="Noto Sans Symbols"/>
              <a:buChar char="▪"/>
            </a:pPr>
            <a:r>
              <a:rPr lang="en-US" sz="1800" b="1" i="0" u="sng" strike="noStrike" cap="none" dirty="0">
                <a:solidFill>
                  <a:schemeClr val="dk1"/>
                </a:solidFill>
                <a:latin typeface="Arial"/>
                <a:ea typeface="Arial"/>
                <a:cs typeface="Arial"/>
                <a:sym typeface="Arial"/>
              </a:rPr>
              <a:t>Drive New England’s Clean Energy Economy</a:t>
            </a:r>
            <a:r>
              <a:rPr lang="en-US" sz="1800" b="1" i="0"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As a bi-directional line, Twin States will provide the opportunity for clean energy generators across New England to export their surplus energy when it’s not needed here, providing critical new markets, particularly for offshore wind projects in the region. </a:t>
            </a:r>
            <a:br>
              <a:rPr lang="en-US" sz="1800" b="0" i="0" u="none" strike="noStrike" cap="none" dirty="0">
                <a:solidFill>
                  <a:schemeClr val="dk1"/>
                </a:solidFill>
                <a:latin typeface="Arial"/>
                <a:ea typeface="Arial"/>
                <a:cs typeface="Arial"/>
                <a:sym typeface="Arial"/>
              </a:rPr>
            </a:br>
            <a:endParaRPr sz="1000" b="1" i="0" u="sng" strike="noStrike" cap="none" dirty="0">
              <a:solidFill>
                <a:schemeClr val="dk1"/>
              </a:solidFill>
              <a:latin typeface="Arial"/>
              <a:ea typeface="Arial"/>
              <a:cs typeface="Arial"/>
              <a:sym typeface="Arial"/>
            </a:endParaRPr>
          </a:p>
          <a:p>
            <a:pPr marL="176213" marR="0" lvl="1" indent="-176213" algn="l" rtl="0">
              <a:lnSpc>
                <a:spcPct val="100000"/>
              </a:lnSpc>
              <a:spcBef>
                <a:spcPts val="600"/>
              </a:spcBef>
              <a:spcAft>
                <a:spcPts val="0"/>
              </a:spcAft>
              <a:buClr>
                <a:srgbClr val="00148C"/>
              </a:buClr>
              <a:buSzPts val="1800"/>
              <a:buFont typeface="Noto Sans Symbols"/>
              <a:buChar char="▪"/>
            </a:pPr>
            <a:r>
              <a:rPr lang="en-US" sz="1800" b="1" i="0" u="sng" strike="noStrike" cap="none" dirty="0">
                <a:solidFill>
                  <a:schemeClr val="dk1"/>
                </a:solidFill>
                <a:latin typeface="Arial"/>
                <a:ea typeface="Arial"/>
                <a:cs typeface="Arial"/>
                <a:sym typeface="Arial"/>
              </a:rPr>
              <a:t>Reinvestment in EJ Communities</a:t>
            </a:r>
            <a:r>
              <a:rPr lang="en-US" sz="1800" b="1" i="0" u="none" strike="noStrike" cap="none" dirty="0">
                <a:solidFill>
                  <a:schemeClr val="dk1"/>
                </a:solidFill>
                <a:latin typeface="Arial"/>
                <a:ea typeface="Arial"/>
                <a:cs typeface="Arial"/>
                <a:sym typeface="Arial"/>
              </a:rPr>
              <a:t>:</a:t>
            </a:r>
            <a:r>
              <a:rPr lang="en-US" sz="1800" b="0" i="0" u="none" strike="noStrike" cap="none" dirty="0">
                <a:solidFill>
                  <a:schemeClr val="dk1"/>
                </a:solidFill>
                <a:latin typeface="Arial"/>
                <a:ea typeface="Arial"/>
                <a:cs typeface="Arial"/>
                <a:sym typeface="Arial"/>
              </a:rPr>
              <a:t> Twin States has partnered with Citizens Energy, a Boston-based nonprofit, that will reinvest its profits of over $100 million back to low-income families across the region. We are exploring opportunities to support workforce development, weatherization, and other community priorities.</a:t>
            </a:r>
            <a:endParaRPr sz="1400" b="0" i="0" u="none" strike="noStrike" cap="none" dirty="0">
              <a:solidFill>
                <a:srgbClr val="000000"/>
              </a:solidFill>
              <a:latin typeface="Arial"/>
              <a:ea typeface="Arial"/>
              <a:cs typeface="Arial"/>
              <a:sym typeface="Arial"/>
            </a:endParaRPr>
          </a:p>
          <a:p>
            <a:pPr marL="0" marR="0" lvl="1" indent="0" algn="l" rtl="0">
              <a:lnSpc>
                <a:spcPct val="100000"/>
              </a:lnSpc>
              <a:spcBef>
                <a:spcPts val="600"/>
              </a:spcBef>
              <a:spcAft>
                <a:spcPts val="0"/>
              </a:spcAft>
              <a:buClr>
                <a:srgbClr val="00148C"/>
              </a:buClr>
              <a:buSzPts val="1800"/>
              <a:buFont typeface="Arial"/>
              <a:buNone/>
            </a:pPr>
            <a:endParaRPr sz="1800" b="1" i="0" u="sng" strike="noStrike" cap="none" dirty="0">
              <a:solidFill>
                <a:schemeClr val="dk1"/>
              </a:solidFill>
              <a:latin typeface="Arial"/>
              <a:ea typeface="Arial"/>
              <a:cs typeface="Arial"/>
              <a:sym typeface="Arial"/>
            </a:endParaRPr>
          </a:p>
          <a:p>
            <a:pPr marL="176213" marR="0" lvl="1" indent="-176213" algn="l" rtl="0">
              <a:lnSpc>
                <a:spcPct val="100000"/>
              </a:lnSpc>
              <a:spcBef>
                <a:spcPts val="600"/>
              </a:spcBef>
              <a:spcAft>
                <a:spcPts val="0"/>
              </a:spcAft>
              <a:buClr>
                <a:srgbClr val="00148C"/>
              </a:buClr>
              <a:buSzPts val="1800"/>
              <a:buFont typeface="Noto Sans Symbols"/>
              <a:buChar char="▪"/>
            </a:pPr>
            <a:r>
              <a:rPr lang="en-US" sz="1800" b="1" i="0" u="sng" strike="noStrike" cap="none" dirty="0">
                <a:solidFill>
                  <a:schemeClr val="dk1"/>
                </a:solidFill>
                <a:latin typeface="Arial"/>
                <a:ea typeface="Arial"/>
                <a:cs typeface="Arial"/>
                <a:sym typeface="Arial"/>
              </a:rPr>
              <a:t>Cleaner Environment:</a:t>
            </a:r>
            <a:r>
              <a:rPr lang="en-US" sz="1800" b="0" i="0" u="none" strike="noStrike" cap="none" dirty="0">
                <a:solidFill>
                  <a:schemeClr val="dk1"/>
                </a:solidFill>
                <a:latin typeface="Arial"/>
                <a:ea typeface="Arial"/>
                <a:cs typeface="Arial"/>
                <a:sym typeface="Arial"/>
              </a:rPr>
              <a:t> Twin States will reduce GHG emissions from New England power producers by up to 4 million metric tons per year</a:t>
            </a:r>
            <a:endParaRPr sz="1400" b="0" i="0" u="none" strike="noStrike" cap="none" dirty="0">
              <a:solidFill>
                <a:srgbClr val="000000"/>
              </a:solidFill>
              <a:latin typeface="Arial"/>
              <a:ea typeface="Arial"/>
              <a:cs typeface="Arial"/>
              <a:sym typeface="Arial"/>
            </a:endParaRPr>
          </a:p>
        </p:txBody>
      </p:sp>
      <p:pic>
        <p:nvPicPr>
          <p:cNvPr id="202" name="Google Shape;202;p16" descr="Logo, company name&#10;&#10;Description automatically generated"/>
          <p:cNvPicPr preferRelativeResize="0"/>
          <p:nvPr/>
        </p:nvPicPr>
        <p:blipFill rotWithShape="1">
          <a:blip r:embed="rId3">
            <a:alphaModFix/>
          </a:blip>
          <a:srcRect/>
          <a:stretch/>
        </p:blipFill>
        <p:spPr>
          <a:xfrm>
            <a:off x="161627" y="6016162"/>
            <a:ext cx="1289486" cy="716954"/>
          </a:xfrm>
          <a:prstGeom prst="rect">
            <a:avLst/>
          </a:prstGeom>
          <a:noFill/>
          <a:ln>
            <a:noFill/>
          </a:ln>
        </p:spPr>
      </p:pic>
    </p:spTree>
  </p:cSld>
  <p:clrMapOvr>
    <a:masterClrMapping/>
  </p:clrMapOvr>
</p:sld>
</file>

<file path=ppt/theme/theme1.xml><?xml version="1.0" encoding="utf-8"?>
<a:theme xmlns:a="http://schemas.openxmlformats.org/drawingml/2006/main" name="US NG_2018 PPT_EnergyLines Template  4x3">
  <a:themeElements>
    <a:clrScheme name="Custom 7">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1225</Words>
  <Application>Microsoft Macintosh PowerPoint</Application>
  <PresentationFormat>Widescreen</PresentationFormat>
  <Paragraphs>90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Noto Sans Symbols</vt:lpstr>
      <vt:lpstr>US NG_2018 PPT_EnergyLines Template  4x3</vt:lpstr>
      <vt:lpstr>Project Briefing – Webster, NH</vt:lpstr>
      <vt:lpstr>How New England generates power today, and in the future</vt:lpstr>
      <vt:lpstr>The obstacles to a clean energy future</vt:lpstr>
      <vt:lpstr>Meeting the challenge</vt:lpstr>
      <vt:lpstr>DOE Transmission Facilitation Program</vt:lpstr>
      <vt:lpstr>Twin States Clean Energy Link – A Ready Path to a Clean Energy Future</vt:lpstr>
      <vt:lpstr>International Border Crossing, VT &amp; Northern NH</vt:lpstr>
      <vt:lpstr>Benefits for Host Communities &amp; States</vt:lpstr>
      <vt:lpstr>Benefits for all of New England</vt:lpstr>
      <vt:lpstr>Twin States in Webster</vt:lpstr>
      <vt:lpstr>Twin States in Webster</vt:lpstr>
      <vt:lpstr>Twin States in Webster (Minimal Change / No Expansion)</vt:lpstr>
      <vt:lpstr>Our Community Commitment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Briefing – Webster, NH</dc:title>
  <dc:creator>Modeas, Lexie</dc:creator>
  <cp:lastModifiedBy>Sean Downey</cp:lastModifiedBy>
  <cp:revision>1</cp:revision>
  <dcterms:created xsi:type="dcterms:W3CDTF">2022-09-01T17:49:46Z</dcterms:created>
  <dcterms:modified xsi:type="dcterms:W3CDTF">2023-06-05T18:27:03Z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0x0101007A959F4F05A98E4BBCDF988BE5141DF4</vt:lpwstr>
  </property>
  <property fmtid="{D5CDD505-2E9C-101B-9397-08002B2CF9AE}" pid="3" name="MediaServiceImageTags">
    <vt:lpwstr/>
  </property>
</Properties>
</file>